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Lst>
  <p:sldSz cx="12192000" cy="6858000"/>
  <p:notesSz cx="6858000" cy="9144000"/>
  <p:embeddedFontLst>
    <p:embeddedFont>
      <p:font typeface="Montserrat" pitchFamily="2" charset="77"/>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iByBoQYn1OgAuJUzXatoYd5cMof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75852" autoAdjust="0"/>
  </p:normalViewPr>
  <p:slideViewPr>
    <p:cSldViewPr snapToGrid="0">
      <p:cViewPr varScale="1">
        <p:scale>
          <a:sx n="87" d="100"/>
          <a:sy n="87" d="100"/>
        </p:scale>
        <p:origin x="16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4.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0"/>
      <c:rAngAx val="0"/>
    </c:view3D>
    <c:floor>
      <c:thickness val="0"/>
    </c:floor>
    <c:sideWall>
      <c:thickness val="0"/>
      <c:spPr>
        <a:gradFill>
          <a:gsLst>
            <a:gs pos="0">
              <a:srgbClr val="FFCCFF"/>
            </a:gs>
            <a:gs pos="50000">
              <a:srgbClr val="FFEFF7"/>
            </a:gs>
            <a:gs pos="100000">
              <a:srgbClr val="FFCCFF"/>
            </a:gs>
          </a:gsLst>
          <a:lin ang="5400000" scaled="0"/>
        </a:gradFill>
        <a:ln>
          <a:solidFill>
            <a:schemeClr val="bg2">
              <a:lumMod val="90000"/>
            </a:schemeClr>
          </a:solidFill>
        </a:ln>
        <a:effectLst>
          <a:softEdge rad="31750"/>
        </a:effectLst>
        <a:scene3d>
          <a:camera prst="orthographicFront"/>
          <a:lightRig rig="threePt" dir="t"/>
        </a:scene3d>
        <a:sp3d/>
      </c:spPr>
    </c:sideWall>
    <c:backWall>
      <c:thickness val="0"/>
      <c:spPr>
        <a:gradFill>
          <a:gsLst>
            <a:gs pos="0">
              <a:srgbClr val="FFCCFF"/>
            </a:gs>
            <a:gs pos="50000">
              <a:srgbClr val="FFEFF7"/>
            </a:gs>
            <a:gs pos="100000">
              <a:srgbClr val="FFCCFF"/>
            </a:gs>
          </a:gsLst>
          <a:lin ang="5400000" scaled="0"/>
        </a:gradFill>
        <a:ln>
          <a:solidFill>
            <a:schemeClr val="bg2">
              <a:lumMod val="90000"/>
            </a:schemeClr>
          </a:solidFill>
        </a:ln>
        <a:effectLst>
          <a:softEdge rad="31750"/>
        </a:effectLst>
        <a:scene3d>
          <a:camera prst="orthographicFront"/>
          <a:lightRig rig="threePt" dir="t"/>
        </a:scene3d>
        <a:sp3d/>
      </c:spPr>
    </c:backWall>
    <c:plotArea>
      <c:layout>
        <c:manualLayout>
          <c:layoutTarget val="inner"/>
          <c:xMode val="edge"/>
          <c:yMode val="edge"/>
          <c:x val="1.25447606483227E-2"/>
          <c:y val="9.5872285231739005E-2"/>
          <c:w val="0.97011637768563896"/>
          <c:h val="0.89555056878370798"/>
        </c:manualLayout>
      </c:layout>
      <c:pie3DChart>
        <c:varyColors val="1"/>
        <c:ser>
          <c:idx val="0"/>
          <c:order val="0"/>
          <c:tx>
            <c:strRef>
              <c:f>Sheet1!$B$1</c:f>
              <c:strCache>
                <c:ptCount val="1"/>
                <c:pt idx="0">
                  <c:v>Series 1</c:v>
                </c:pt>
              </c:strCache>
            </c:strRef>
          </c:tx>
          <c:spPr>
            <a:gradFill>
              <a:gsLst>
                <a:gs pos="0">
                  <a:srgbClr val="F6007B"/>
                </a:gs>
                <a:gs pos="50000">
                  <a:srgbClr val="CC0066"/>
                </a:gs>
                <a:gs pos="100000">
                  <a:srgbClr val="F6007B"/>
                </a:gs>
              </a:gsLst>
              <a:lin ang="2700000" scaled="1"/>
            </a:gradFill>
            <a:ln w="3175">
              <a:solidFill>
                <a:srgbClr val="82794A"/>
              </a:solidFill>
            </a:ln>
            <a:effectLst>
              <a:softEdge rad="31750"/>
            </a:effectLst>
            <a:scene3d>
              <a:camera prst="orthographicFront"/>
              <a:lightRig rig="threePt" dir="t"/>
            </a:scene3d>
            <a:sp3d/>
          </c:spPr>
          <c:explosion val="25"/>
          <c:dPt>
            <c:idx val="0"/>
            <c:bubble3D val="0"/>
            <c:spPr>
              <a:solidFill>
                <a:schemeClr val="bg2">
                  <a:lumMod val="50000"/>
                </a:schemeClr>
              </a:solidFill>
              <a:ln w="3175">
                <a:solidFill>
                  <a:srgbClr val="82794A"/>
                </a:solidFill>
              </a:ln>
              <a:effectLst>
                <a:softEdge rad="31750"/>
              </a:effectLst>
              <a:scene3d>
                <a:camera prst="orthographicFront"/>
                <a:lightRig rig="threePt" dir="t"/>
              </a:scene3d>
              <a:sp3d/>
            </c:spPr>
            <c:extLst>
              <c:ext xmlns:c16="http://schemas.microsoft.com/office/drawing/2014/chart" uri="{C3380CC4-5D6E-409C-BE32-E72D297353CC}">
                <c16:uniqueId val="{00000001-DC6D-4870-BBAD-CE2FDD3746C0}"/>
              </c:ext>
            </c:extLst>
          </c:dPt>
          <c:dPt>
            <c:idx val="1"/>
            <c:bubble3D val="0"/>
            <c:spPr>
              <a:solidFill>
                <a:srgbClr val="008000">
                  <a:alpha val="34000"/>
                </a:srgbClr>
              </a:solidFill>
              <a:ln w="3175">
                <a:solidFill>
                  <a:srgbClr val="82794A"/>
                </a:solidFill>
              </a:ln>
              <a:effectLst>
                <a:softEdge rad="31750"/>
              </a:effectLst>
              <a:scene3d>
                <a:camera prst="orthographicFront"/>
                <a:lightRig rig="threePt" dir="t"/>
              </a:scene3d>
              <a:sp3d/>
            </c:spPr>
            <c:extLst>
              <c:ext xmlns:c16="http://schemas.microsoft.com/office/drawing/2014/chart" uri="{C3380CC4-5D6E-409C-BE32-E72D297353CC}">
                <c16:uniqueId val="{00000003-DC6D-4870-BBAD-CE2FDD3746C0}"/>
              </c:ext>
            </c:extLst>
          </c:dPt>
          <c:dPt>
            <c:idx val="2"/>
            <c:bubble3D val="0"/>
            <c:spPr>
              <a:solidFill>
                <a:schemeClr val="bg2">
                  <a:lumMod val="75000"/>
                </a:schemeClr>
              </a:solidFill>
              <a:ln w="3175">
                <a:solidFill>
                  <a:srgbClr val="82794A"/>
                </a:solidFill>
              </a:ln>
              <a:effectLst>
                <a:softEdge rad="31750"/>
              </a:effectLst>
              <a:scene3d>
                <a:camera prst="orthographicFront"/>
                <a:lightRig rig="threePt" dir="t"/>
              </a:scene3d>
              <a:sp3d/>
            </c:spPr>
            <c:extLst>
              <c:ext xmlns:c16="http://schemas.microsoft.com/office/drawing/2014/chart" uri="{C3380CC4-5D6E-409C-BE32-E72D297353CC}">
                <c16:uniqueId val="{00000005-DC6D-4870-BBAD-CE2FDD3746C0}"/>
              </c:ext>
            </c:extLst>
          </c:dPt>
          <c:cat>
            <c:strRef>
              <c:f>Sheet1!$A$2:$A$4</c:f>
              <c:strCache>
                <c:ptCount val="3"/>
                <c:pt idx="0">
                  <c:v>25% wait over 5 years</c:v>
                </c:pt>
                <c:pt idx="1">
                  <c:v>40% within 1 year</c:v>
                </c:pt>
                <c:pt idx="2">
                  <c:v>33% wait 1 to 5 years</c:v>
                </c:pt>
              </c:strCache>
            </c:strRef>
          </c:cat>
          <c:val>
            <c:numRef>
              <c:f>Sheet1!$B$2:$B$4</c:f>
              <c:numCache>
                <c:formatCode>General</c:formatCode>
                <c:ptCount val="3"/>
                <c:pt idx="0">
                  <c:v>26</c:v>
                </c:pt>
                <c:pt idx="1">
                  <c:v>41</c:v>
                </c:pt>
                <c:pt idx="2">
                  <c:v>33</c:v>
                </c:pt>
              </c:numCache>
            </c:numRef>
          </c:val>
          <c:extLst>
            <c:ext xmlns:c16="http://schemas.microsoft.com/office/drawing/2014/chart" uri="{C3380CC4-5D6E-409C-BE32-E72D297353CC}">
              <c16:uniqueId val="{00000006-DC6D-4870-BBAD-CE2FDD3746C0}"/>
            </c:ext>
          </c:extLst>
        </c:ser>
        <c:dLbls>
          <c:showLegendKey val="0"/>
          <c:showVal val="0"/>
          <c:showCatName val="0"/>
          <c:showSerName val="0"/>
          <c:showPercent val="0"/>
          <c:showBubbleSize val="0"/>
          <c:showLeaderLines val="1"/>
        </c:dLbls>
      </c:pie3DChart>
    </c:plotArea>
    <c:plotVisOnly val="1"/>
    <c:dispBlanksAs val="gap"/>
    <c:showDLblsOverMax val="0"/>
  </c:chart>
  <c:spPr>
    <a:noFill/>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These are the most common referrals and what we will cover today</a:t>
            </a:r>
            <a:endParaRPr dirty="0"/>
          </a:p>
          <a:p>
            <a:pPr marL="0" lvl="0" indent="0" algn="l" rtl="0">
              <a:spcBef>
                <a:spcPts val="0"/>
              </a:spcBef>
              <a:spcAft>
                <a:spcPts val="0"/>
              </a:spcAft>
              <a:buNone/>
            </a:pPr>
            <a:endParaRPr dirty="0"/>
          </a:p>
        </p:txBody>
      </p:sp>
      <p:sp>
        <p:nvSpPr>
          <p:cNvPr id="142" name="Google Shape;14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 name="Google Shape;1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Differential of leakage may also include non-UI diagnoses such as fistulae, congenital (ectopic ureter, epispadias), medications</a:t>
            </a:r>
            <a:endParaRPr dirty="0"/>
          </a:p>
        </p:txBody>
      </p:sp>
      <p:sp>
        <p:nvSpPr>
          <p:cNvPr id="169" name="Google Shape;16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a:latin typeface="Arial"/>
                <a:ea typeface="Arial"/>
                <a:cs typeface="Arial"/>
                <a:sym typeface="Arial"/>
              </a:rPr>
              <a:t>International Continence Society: Standardization of Terminology of Lower Urinary Tract Dysfunction</a:t>
            </a:r>
            <a:endParaRPr/>
          </a:p>
          <a:p>
            <a:pPr marL="0" lvl="0" indent="0" algn="l" rtl="0">
              <a:spcBef>
                <a:spcPts val="0"/>
              </a:spcBef>
              <a:spcAft>
                <a:spcPts val="0"/>
              </a:spcAft>
              <a:buNone/>
            </a:pPr>
            <a:endParaRPr/>
          </a:p>
        </p:txBody>
      </p:sp>
      <p:sp>
        <p:nvSpPr>
          <p:cNvPr id="193" name="Google Shape;19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 name="Google Shape;19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 name="Google Shape;20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17</a:t>
            </a:fld>
            <a:endParaRPr sz="12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5" name="Google Shape;21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Change AUGS logo on bottom right to say “advancing urogynecology and reconstructive pelvic surgery” instead of FPMRS </a:t>
            </a:r>
            <a:endParaRPr dirty="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a:spLocks noGrp="1" noRot="1" noChangeAspect="1"/>
          </p:cNvSpPr>
          <p:nvPr>
            <p:ph type="sldImg" idx="2"/>
          </p:nvPr>
        </p:nvSpPr>
        <p:spPr>
          <a:xfrm>
            <a:off x="425450"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 name="Google Shape;22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Quick and Easy, noninvasive questionnaire, Sensitivity and </a:t>
            </a:r>
            <a:r>
              <a:rPr lang="en-US" dirty="0" err="1"/>
              <a:t>Specificty</a:t>
            </a:r>
            <a:r>
              <a:rPr lang="en-US" dirty="0"/>
              <a:t> for UUI: 75% and 77% </a:t>
            </a:r>
            <a:r>
              <a:rPr lang="en-US" sz="1200" dirty="0">
                <a:solidFill>
                  <a:schemeClr val="dk1"/>
                </a:solidFill>
                <a:latin typeface="Calibri"/>
                <a:ea typeface="Calibri"/>
                <a:cs typeface="Calibri"/>
                <a:sym typeface="Calibri"/>
              </a:rPr>
              <a:t>and a positive likelihood ratio of 3.3. For SUI, the sensitivity was 86% the specificity 60%, and the positive likelihood ratio was 2.1.</a:t>
            </a:r>
            <a:endParaRPr sz="800" dirty="0"/>
          </a:p>
          <a:p>
            <a:pPr marL="0" lvl="0" indent="0" algn="l" rtl="0">
              <a:spcBef>
                <a:spcPts val="0"/>
              </a:spcBef>
              <a:spcAft>
                <a:spcPts val="0"/>
              </a:spcAft>
              <a:buNone/>
            </a:pPr>
            <a:endParaRPr dirty="0"/>
          </a:p>
        </p:txBody>
      </p:sp>
      <p:sp>
        <p:nvSpPr>
          <p:cNvPr id="222" name="Google Shape;22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9" name="Google Shape;2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0" name="Google Shape;2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7" name="Google Shape;23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22</a:t>
            </a:fld>
            <a:endParaRPr sz="12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To order as recommended by </a:t>
            </a:r>
            <a:r>
              <a:rPr lang="en-US" sz="1200" dirty="0">
                <a:latin typeface="Arial"/>
                <a:ea typeface="Arial"/>
                <a:cs typeface="Arial"/>
                <a:sym typeface="Arial"/>
              </a:rPr>
              <a:t>International Consultation on Incontinence</a:t>
            </a:r>
            <a:endParaRPr dirty="0"/>
          </a:p>
          <a:p>
            <a:pPr marL="0" lvl="0" indent="0" algn="l" rtl="0">
              <a:spcBef>
                <a:spcPts val="0"/>
              </a:spcBef>
              <a:spcAft>
                <a:spcPts val="0"/>
              </a:spcAft>
              <a:buNone/>
            </a:pPr>
            <a:endParaRPr sz="1200"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sz="1200" dirty="0">
                <a:latin typeface="Arial"/>
                <a:ea typeface="Arial"/>
                <a:cs typeface="Arial"/>
                <a:sym typeface="Arial"/>
              </a:rPr>
              <a:t>VALUE: </a:t>
            </a:r>
            <a:r>
              <a:rPr lang="en-US" dirty="0">
                <a:solidFill>
                  <a:schemeClr val="accent2"/>
                </a:solidFill>
                <a:latin typeface="Arial"/>
                <a:ea typeface="Arial"/>
                <a:cs typeface="Arial"/>
                <a:sym typeface="Arial"/>
              </a:rPr>
              <a:t>Nager et al </a:t>
            </a:r>
            <a:r>
              <a:rPr lang="en-US" dirty="0"/>
              <a:t>N Engl J Med 2012; 366:1987-1997 11 center (n=630) randomized non-inferiority trial, office evaluation vs. UDS, 3 </a:t>
            </a:r>
            <a:r>
              <a:rPr lang="en-US" dirty="0" err="1"/>
              <a:t>mo</a:t>
            </a:r>
            <a:r>
              <a:rPr lang="en-US" dirty="0"/>
              <a:t> of SUI or SUI predominant UI (on MESA questionnaire), PVR &lt;150cc, UA/</a:t>
            </a:r>
            <a:r>
              <a:rPr lang="en-US" dirty="0" err="1"/>
              <a:t>Ucx</a:t>
            </a:r>
            <a:r>
              <a:rPr lang="en-US" dirty="0"/>
              <a:t> neg, assessment of urethral hypermobility, + CST, desire surgery for SUI</a:t>
            </a:r>
            <a:r>
              <a:rPr lang="en-US" dirty="0">
                <a:latin typeface="Arial"/>
                <a:ea typeface="Arial"/>
                <a:cs typeface="Arial"/>
                <a:sym typeface="Arial"/>
              </a:rPr>
              <a:t>(excludes prior SUI surgery, pelvic surgery in last 3 months, POPQ &gt;+1, irradiation), blinded postop eval 3mo, 12mo, Primary outcome UDI symptoms/</a:t>
            </a:r>
            <a:r>
              <a:rPr lang="en-US" dirty="0" err="1">
                <a:latin typeface="Arial"/>
                <a:ea typeface="Arial"/>
                <a:cs typeface="Arial"/>
                <a:sym typeface="Arial"/>
              </a:rPr>
              <a:t>qol</a:t>
            </a:r>
            <a:r>
              <a:rPr lang="en-US" dirty="0">
                <a:latin typeface="Arial"/>
                <a:ea typeface="Arial"/>
                <a:cs typeface="Arial"/>
                <a:sym typeface="Arial"/>
              </a:rPr>
              <a:t> and PGII satisfaction, CST 300cc. </a:t>
            </a:r>
            <a:r>
              <a:rPr lang="en-US" dirty="0"/>
              <a:t>Treatment success at 12 months in office evaluation was non inferior to UDS group. Concludes, “with respect to success of treatment at 1 year, this study showed that a basic office assessment for women with uncomplicated stress-predominant urinary incontinence who have stress incontinence on office evaluation is noninferior to a preoperative evaluation that also includes urodynamic testing.” </a:t>
            </a:r>
            <a:endParaRPr dirty="0"/>
          </a:p>
          <a:p>
            <a:pPr marL="0" marR="0" lvl="0" indent="0" algn="l" rtl="0">
              <a:lnSpc>
                <a:spcPct val="100000"/>
              </a:lnSpc>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spcBef>
                <a:spcPts val="0"/>
              </a:spcBef>
              <a:spcAft>
                <a:spcPts val="0"/>
              </a:spcAft>
              <a:buNone/>
            </a:pPr>
            <a:endParaRPr dirty="0"/>
          </a:p>
        </p:txBody>
      </p:sp>
      <p:sp>
        <p:nvSpPr>
          <p:cNvPr id="245" name="Google Shape;24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2" name="Google Shape;25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Cochrane 2014  PFMT and SUI: Primary Aim: determine effects of PFMT for UI vs. no treatment/placebo/sham</a:t>
            </a:r>
            <a:endParaRPr dirty="0"/>
          </a:p>
          <a:p>
            <a:pPr marL="0" lvl="0" indent="0" algn="l" rtl="0">
              <a:spcBef>
                <a:spcPts val="0"/>
              </a:spcBef>
              <a:spcAft>
                <a:spcPts val="0"/>
              </a:spcAft>
              <a:buNone/>
            </a:pPr>
            <a:r>
              <a:rPr lang="en-US" dirty="0"/>
              <a:t>Inclusion criteria: RCTs with SUI, UUI, MUI where 1 arm PFMT, another inactive arm. </a:t>
            </a:r>
            <a:endParaRPr dirty="0"/>
          </a:p>
          <a:p>
            <a:pPr marL="0" lvl="0" indent="0" algn="l" rtl="0">
              <a:spcBef>
                <a:spcPts val="0"/>
              </a:spcBef>
              <a:spcAft>
                <a:spcPts val="0"/>
              </a:spcAft>
              <a:buNone/>
            </a:pPr>
            <a:r>
              <a:rPr lang="en-US" dirty="0"/>
              <a:t>21 trials n=1281 (665 </a:t>
            </a:r>
            <a:r>
              <a:rPr lang="en-US" dirty="0" err="1"/>
              <a:t>pfmt</a:t>
            </a:r>
            <a:r>
              <a:rPr lang="en-US" dirty="0"/>
              <a:t>, 616 controls) , This is truly for SUI as no studies with mixed or </a:t>
            </a:r>
            <a:r>
              <a:rPr lang="en-US" dirty="0" err="1"/>
              <a:t>uui</a:t>
            </a:r>
            <a:r>
              <a:rPr lang="en-US" dirty="0"/>
              <a:t> alone </a:t>
            </a:r>
            <a:endParaRPr dirty="0"/>
          </a:p>
          <a:p>
            <a:pPr marL="0" lvl="0" indent="0" algn="l" rtl="0">
              <a:spcBef>
                <a:spcPts val="0"/>
              </a:spcBef>
              <a:spcAft>
                <a:spcPts val="0"/>
              </a:spcAft>
              <a:buNone/>
            </a:pPr>
            <a:r>
              <a:rPr lang="en-US" dirty="0"/>
              <a:t>Conclusions: </a:t>
            </a:r>
            <a:r>
              <a:rPr lang="en-US" sz="6400" dirty="0"/>
              <a:t>All were more satisfied with the active treatment</a:t>
            </a:r>
            <a:endParaRPr dirty="0"/>
          </a:p>
          <a:p>
            <a:pPr marL="0" lvl="0" indent="0" algn="l" rtl="0">
              <a:spcBef>
                <a:spcPts val="0"/>
              </a:spcBef>
              <a:spcAft>
                <a:spcPts val="0"/>
              </a:spcAft>
              <a:buNone/>
            </a:pPr>
            <a:r>
              <a:rPr lang="en-US" sz="6400" dirty="0"/>
              <a:t>Control groups were more likely to seek further treatment.</a:t>
            </a:r>
            <a:endParaRPr dirty="0"/>
          </a:p>
          <a:p>
            <a:pPr marL="0" lvl="0" indent="0" algn="l" rtl="0">
              <a:spcBef>
                <a:spcPts val="0"/>
              </a:spcBef>
              <a:spcAft>
                <a:spcPts val="0"/>
              </a:spcAft>
              <a:buNone/>
            </a:pPr>
            <a:r>
              <a:rPr lang="en-US" sz="6400" dirty="0"/>
              <a:t>Two trials (one small and one moderate) some evidence of effects lasting 12 mo.</a:t>
            </a:r>
            <a:endParaRPr dirty="0"/>
          </a:p>
          <a:p>
            <a:pPr marL="0" lvl="0" indent="0" algn="l" rtl="0">
              <a:spcBef>
                <a:spcPts val="0"/>
              </a:spcBef>
              <a:spcAft>
                <a:spcPts val="0"/>
              </a:spcAft>
              <a:buNone/>
            </a:pPr>
            <a:r>
              <a:rPr lang="en-US" sz="6000" dirty="0"/>
              <a:t>Pure SUI: PFMT groups were 8 times more likely than the controls to report that they were </a:t>
            </a:r>
            <a:r>
              <a:rPr lang="en-US" sz="6000" b="1" i="1" dirty="0"/>
              <a:t>cured</a:t>
            </a:r>
            <a:r>
              <a:rPr lang="en-US" sz="6000" dirty="0"/>
              <a:t> (46/82 (56.1%) versus 5/83 (6.0%), RR 8.38, 95% CI 3.68 to 19.07) </a:t>
            </a:r>
            <a:r>
              <a:rPr lang="en-US" sz="6400" dirty="0"/>
              <a:t>17 times more likely to report </a:t>
            </a:r>
            <a:r>
              <a:rPr lang="en-US" sz="6400" b="1" i="1" dirty="0"/>
              <a:t>cure or improvement </a:t>
            </a:r>
            <a:r>
              <a:rPr lang="en-US" sz="6400" dirty="0"/>
              <a:t>(32/58 (55%) versus 2/63 (3.2%), RR 17.33, 95% CI 4.31 to 69.64)</a:t>
            </a:r>
            <a:endParaRPr dirty="0"/>
          </a:p>
          <a:p>
            <a:pPr marL="0" lvl="0" indent="0" algn="l" rtl="0">
              <a:spcBef>
                <a:spcPts val="0"/>
              </a:spcBef>
              <a:spcAft>
                <a:spcPts val="0"/>
              </a:spcAft>
              <a:buNone/>
            </a:pPr>
            <a:endParaRPr dirty="0"/>
          </a:p>
          <a:p>
            <a:pPr marL="457200" lvl="1"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59" name="Google Shape;25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Pessaries, Inserts (urethral like *femsoft, femguard, capsure, miniguard etc), Tampons (or specific OTC Impressa) </a:t>
            </a:r>
            <a:endParaRPr/>
          </a:p>
        </p:txBody>
      </p:sp>
      <p:sp>
        <p:nvSpPr>
          <p:cNvPr id="267" name="Google Shape;26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rtl="0">
              <a:lnSpc>
                <a:spcPct val="70000"/>
              </a:lnSpc>
              <a:spcBef>
                <a:spcPts val="0"/>
              </a:spcBef>
              <a:spcAft>
                <a:spcPts val="0"/>
              </a:spcAft>
              <a:buClr>
                <a:schemeClr val="dk1"/>
              </a:buClr>
              <a:buSzPts val="800"/>
              <a:buFont typeface="Calibri"/>
              <a:buNone/>
            </a:pPr>
            <a:r>
              <a:rPr lang="en-US" sz="800" dirty="0"/>
              <a:t>Intrinsic Sphincter Deficiency without hypermobility</a:t>
            </a:r>
            <a:endParaRPr dirty="0"/>
          </a:p>
          <a:p>
            <a:pPr marL="457200" lvl="1" indent="0" algn="l" rtl="0">
              <a:lnSpc>
                <a:spcPct val="70000"/>
              </a:lnSpc>
              <a:spcBef>
                <a:spcPts val="0"/>
              </a:spcBef>
              <a:spcAft>
                <a:spcPts val="0"/>
              </a:spcAft>
              <a:buNone/>
            </a:pPr>
            <a:r>
              <a:rPr lang="en-US" sz="700" dirty="0" err="1">
                <a:latin typeface="Times New Roman"/>
                <a:ea typeface="Times New Roman"/>
                <a:cs typeface="Times New Roman"/>
                <a:sym typeface="Times New Roman"/>
              </a:rPr>
              <a:t>Coaptite</a:t>
            </a:r>
            <a:r>
              <a:rPr lang="en-US" sz="700" dirty="0">
                <a:latin typeface="Times New Roman"/>
                <a:ea typeface="Times New Roman"/>
                <a:cs typeface="Times New Roman"/>
                <a:sym typeface="Times New Roman"/>
              </a:rPr>
              <a:t> </a:t>
            </a:r>
            <a:r>
              <a:rPr lang="en-US" sz="700" baseline="30000" dirty="0">
                <a:latin typeface="Times New Roman"/>
                <a:ea typeface="Times New Roman"/>
                <a:cs typeface="Times New Roman"/>
                <a:sym typeface="Times New Roman"/>
              </a:rPr>
              <a:t>®</a:t>
            </a:r>
            <a:endParaRPr dirty="0"/>
          </a:p>
          <a:p>
            <a:pPr marL="914400" lvl="2" indent="0" algn="l" rtl="0">
              <a:lnSpc>
                <a:spcPct val="70000"/>
              </a:lnSpc>
              <a:spcBef>
                <a:spcPts val="0"/>
              </a:spcBef>
              <a:spcAft>
                <a:spcPts val="0"/>
              </a:spcAft>
              <a:buNone/>
            </a:pPr>
            <a:r>
              <a:rPr lang="en-US" sz="700" dirty="0">
                <a:latin typeface="Times New Roman"/>
                <a:ea typeface="Times New Roman"/>
                <a:cs typeface="Times New Roman"/>
                <a:sym typeface="Times New Roman"/>
              </a:rPr>
              <a:t>calcium hydroxyapatite particles – a constituent of human bone and teeth; is radio-opaque (identifiable w/ plain film or u/s)</a:t>
            </a:r>
            <a:endParaRPr dirty="0"/>
          </a:p>
          <a:p>
            <a:pPr marL="457200" lvl="1" indent="0" algn="l" rtl="0">
              <a:lnSpc>
                <a:spcPct val="70000"/>
              </a:lnSpc>
              <a:spcBef>
                <a:spcPts val="0"/>
              </a:spcBef>
              <a:spcAft>
                <a:spcPts val="0"/>
              </a:spcAft>
              <a:buNone/>
            </a:pPr>
            <a:r>
              <a:rPr lang="en-US" sz="800" dirty="0" err="1"/>
              <a:t>Bulkamid</a:t>
            </a:r>
            <a:r>
              <a:rPr lang="en-US" sz="800" dirty="0"/>
              <a:t> ®</a:t>
            </a:r>
          </a:p>
          <a:p>
            <a:pPr marL="457200" lvl="1" indent="0" algn="l" rtl="0">
              <a:lnSpc>
                <a:spcPct val="70000"/>
              </a:lnSpc>
              <a:spcBef>
                <a:spcPts val="0"/>
              </a:spcBef>
              <a:spcAft>
                <a:spcPts val="0"/>
              </a:spcAft>
              <a:buNone/>
            </a:pPr>
            <a:r>
              <a:rPr lang="en-US" sz="800" dirty="0">
                <a:latin typeface="Times New Roman"/>
                <a:ea typeface="Times New Roman"/>
                <a:cs typeface="Times New Roman"/>
                <a:sym typeface="Times New Roman"/>
              </a:rPr>
              <a:t>	water based hydrogel: </a:t>
            </a:r>
            <a:r>
              <a:rPr lang="en-US" sz="800" dirty="0"/>
              <a:t>polyacrylamide </a:t>
            </a:r>
            <a:endParaRPr lang="en-US" sz="700" dirty="0">
              <a:latin typeface="Times New Roman"/>
              <a:ea typeface="Times New Roman"/>
              <a:cs typeface="Times New Roman"/>
              <a:sym typeface="Times New Roman"/>
            </a:endParaRPr>
          </a:p>
          <a:p>
            <a:pPr marL="457200" lvl="1" indent="0" algn="l" rtl="0">
              <a:lnSpc>
                <a:spcPct val="70000"/>
              </a:lnSpc>
              <a:spcBef>
                <a:spcPts val="0"/>
              </a:spcBef>
              <a:spcAft>
                <a:spcPts val="0"/>
              </a:spcAft>
              <a:buNone/>
            </a:pPr>
            <a:r>
              <a:rPr lang="en-US" sz="700" dirty="0" err="1">
                <a:latin typeface="Times New Roman"/>
                <a:ea typeface="Times New Roman"/>
                <a:cs typeface="Times New Roman"/>
                <a:sym typeface="Times New Roman"/>
              </a:rPr>
              <a:t>Durasphere</a:t>
            </a:r>
            <a:r>
              <a:rPr lang="en-US" sz="700" baseline="30000" dirty="0">
                <a:latin typeface="Times New Roman"/>
                <a:ea typeface="Times New Roman"/>
                <a:cs typeface="Times New Roman"/>
                <a:sym typeface="Times New Roman"/>
              </a:rPr>
              <a:t>®</a:t>
            </a:r>
            <a:endParaRPr dirty="0"/>
          </a:p>
          <a:p>
            <a:pPr marL="914400" lvl="2" indent="0" algn="l" rtl="0">
              <a:lnSpc>
                <a:spcPct val="70000"/>
              </a:lnSpc>
              <a:spcBef>
                <a:spcPts val="0"/>
              </a:spcBef>
              <a:spcAft>
                <a:spcPts val="0"/>
              </a:spcAft>
              <a:buNone/>
            </a:pPr>
            <a:r>
              <a:rPr lang="en-US" sz="700" dirty="0">
                <a:latin typeface="Times New Roman"/>
                <a:ea typeface="Times New Roman"/>
                <a:cs typeface="Times New Roman"/>
                <a:sym typeface="Times New Roman"/>
              </a:rPr>
              <a:t>pyrolytic carbon-coated beads </a:t>
            </a:r>
            <a:endParaRPr dirty="0"/>
          </a:p>
          <a:p>
            <a:pPr marL="457200" marR="0" lvl="1" indent="0" algn="l" rtl="0">
              <a:lnSpc>
                <a:spcPct val="80000"/>
              </a:lnSpc>
              <a:spcBef>
                <a:spcPts val="0"/>
              </a:spcBef>
              <a:spcAft>
                <a:spcPts val="0"/>
              </a:spcAft>
              <a:buClr>
                <a:schemeClr val="dk1"/>
              </a:buClr>
              <a:buSzPts val="700"/>
              <a:buFont typeface="Times New Roman"/>
              <a:buNone/>
            </a:pPr>
            <a:r>
              <a:rPr lang="en-US" sz="700" dirty="0" err="1">
                <a:latin typeface="Times New Roman"/>
                <a:ea typeface="Times New Roman"/>
                <a:cs typeface="Times New Roman"/>
                <a:sym typeface="Times New Roman"/>
              </a:rPr>
              <a:t>Macroplastique</a:t>
            </a:r>
            <a:r>
              <a:rPr lang="en-US" sz="700" baseline="30000" dirty="0">
                <a:latin typeface="Times New Roman"/>
                <a:ea typeface="Times New Roman"/>
                <a:cs typeface="Times New Roman"/>
                <a:sym typeface="Times New Roman"/>
              </a:rPr>
              <a:t>®</a:t>
            </a:r>
            <a:r>
              <a:rPr lang="en-US" sz="700" dirty="0">
                <a:latin typeface="Times New Roman"/>
                <a:ea typeface="Times New Roman"/>
                <a:cs typeface="Times New Roman"/>
                <a:sym typeface="Times New Roman"/>
              </a:rPr>
              <a:t>: </a:t>
            </a:r>
            <a:endParaRPr dirty="0"/>
          </a:p>
          <a:p>
            <a:pPr marL="457200" marR="0" lvl="1" indent="0" algn="l" rtl="0">
              <a:lnSpc>
                <a:spcPct val="80000"/>
              </a:lnSpc>
              <a:spcBef>
                <a:spcPts val="0"/>
              </a:spcBef>
              <a:spcAft>
                <a:spcPts val="0"/>
              </a:spcAft>
              <a:buClr>
                <a:schemeClr val="dk1"/>
              </a:buClr>
              <a:buSzPts val="700"/>
              <a:buFont typeface="Times New Roman"/>
              <a:buNone/>
            </a:pPr>
            <a:r>
              <a:rPr lang="en-US" sz="700" dirty="0">
                <a:latin typeface="Times New Roman"/>
                <a:ea typeface="Times New Roman"/>
                <a:cs typeface="Times New Roman"/>
                <a:sym typeface="Times New Roman"/>
              </a:rPr>
              <a:t>	hydrogel-suspended crosslinked </a:t>
            </a:r>
            <a:r>
              <a:rPr lang="en-US" sz="700" dirty="0" err="1">
                <a:latin typeface="Times New Roman"/>
                <a:ea typeface="Times New Roman"/>
                <a:cs typeface="Times New Roman"/>
                <a:sym typeface="Times New Roman"/>
              </a:rPr>
              <a:t>polydimethyl</a:t>
            </a:r>
            <a:r>
              <a:rPr lang="en-US" sz="700" dirty="0">
                <a:latin typeface="Times New Roman"/>
                <a:ea typeface="Times New Roman"/>
                <a:cs typeface="Times New Roman"/>
                <a:sym typeface="Times New Roman"/>
              </a:rPr>
              <a:t>-siloxane elastomer; relatively large silicone rubber particles</a:t>
            </a:r>
            <a:endParaRPr dirty="0"/>
          </a:p>
          <a:p>
            <a:pPr marL="457200" lvl="1" indent="0" algn="l" rtl="0">
              <a:lnSpc>
                <a:spcPct val="80000"/>
              </a:lnSpc>
              <a:spcBef>
                <a:spcPts val="0"/>
              </a:spcBef>
              <a:spcAft>
                <a:spcPts val="0"/>
              </a:spcAft>
              <a:buClr>
                <a:schemeClr val="dk1"/>
              </a:buClr>
              <a:buSzPts val="700"/>
              <a:buFont typeface="Calibri"/>
              <a:buNone/>
            </a:pPr>
            <a:endParaRPr sz="700" b="1" dirty="0">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278" name="Google Shape;27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2015 Cochrane on slings</a:t>
            </a:r>
            <a:endParaRPr/>
          </a:p>
          <a:p>
            <a:pPr marL="0" lvl="0" indent="0" algn="l" rtl="0">
              <a:spcBef>
                <a:spcPts val="0"/>
              </a:spcBef>
              <a:spcAft>
                <a:spcPts val="0"/>
              </a:spcAft>
              <a:buNone/>
            </a:pPr>
            <a:r>
              <a:rPr lang="en-US"/>
              <a:t>Transobturator vs. Retropubic</a:t>
            </a:r>
            <a:endParaRPr/>
          </a:p>
          <a:p>
            <a:pPr marL="0" lvl="0" indent="0" algn="l" rtl="0">
              <a:spcBef>
                <a:spcPts val="0"/>
              </a:spcBef>
              <a:spcAft>
                <a:spcPts val="0"/>
              </a:spcAft>
              <a:buNone/>
            </a:pPr>
            <a:r>
              <a:rPr lang="en-US"/>
              <a:t>55 trials n=8652</a:t>
            </a:r>
            <a:endParaRPr/>
          </a:p>
          <a:p>
            <a:pPr marL="0" lvl="0" indent="0" algn="l" rtl="0">
              <a:spcBef>
                <a:spcPts val="0"/>
              </a:spcBef>
              <a:spcAft>
                <a:spcPts val="0"/>
              </a:spcAft>
              <a:buNone/>
            </a:pPr>
            <a:r>
              <a:rPr lang="en-US"/>
              <a:t>No short term difference in subjective or objective cure (long term data limited to 6 trials, small n but still no difference)</a:t>
            </a:r>
            <a:endParaRPr/>
          </a:p>
          <a:p>
            <a:pPr marL="0" lvl="0" indent="0" algn="l" rtl="0">
              <a:spcBef>
                <a:spcPts val="0"/>
              </a:spcBef>
              <a:spcAft>
                <a:spcPts val="0"/>
              </a:spcAft>
              <a:buNone/>
            </a:pPr>
            <a:r>
              <a:rPr lang="en-US"/>
              <a:t>No difference in mesh erosion</a:t>
            </a:r>
            <a:endParaRPr/>
          </a:p>
          <a:p>
            <a:pPr marL="0" lvl="0" indent="0" algn="l" rtl="0">
              <a:spcBef>
                <a:spcPts val="0"/>
              </a:spcBef>
              <a:spcAft>
                <a:spcPts val="0"/>
              </a:spcAft>
              <a:buNone/>
            </a:pPr>
            <a:r>
              <a:rPr lang="en-US"/>
              <a:t>Equal improvement in QOL and sexual function </a:t>
            </a:r>
            <a:endParaRPr/>
          </a:p>
          <a:p>
            <a:pPr marL="0" lvl="0" indent="0" algn="l" rtl="0">
              <a:spcBef>
                <a:spcPts val="0"/>
              </a:spcBef>
              <a:spcAft>
                <a:spcPts val="0"/>
              </a:spcAft>
              <a:buNone/>
            </a:pPr>
            <a:endParaRPr/>
          </a:p>
          <a:p>
            <a:pPr marL="0" lvl="0" indent="0" algn="l" rtl="0">
              <a:spcBef>
                <a:spcPts val="0"/>
              </a:spcBef>
              <a:spcAft>
                <a:spcPts val="0"/>
              </a:spcAft>
              <a:buNone/>
            </a:pPr>
            <a:r>
              <a:rPr lang="en-US"/>
              <a:t>E-TOMUS (Kenton et al J. Urol Jan. 2015: 193; (203-210) n-404 5year sp to/rp . Slightly higher success rate at 5yr in RP (51v43% absolute rates decreased over time), but satisfaction higher in TO (85%/79% ),  “women in TO group report more sustained improvement in symptoms and sexual function” no difference in erosion</a:t>
            </a:r>
            <a:endParaRPr/>
          </a:p>
        </p:txBody>
      </p:sp>
      <p:sp>
        <p:nvSpPr>
          <p:cNvPr id="287" name="Google Shape;2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6" name="Google Shape;29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2015 Cochrane for slings cont’d </a:t>
            </a:r>
            <a:endParaRPr dirty="0"/>
          </a:p>
          <a:p>
            <a:pPr marL="0" lvl="0" indent="0" algn="l" rtl="0">
              <a:spcBef>
                <a:spcPts val="0"/>
              </a:spcBef>
              <a:spcAft>
                <a:spcPts val="0"/>
              </a:spcAft>
              <a:buNone/>
            </a:pPr>
            <a:r>
              <a:rPr lang="en-US" dirty="0"/>
              <a:t> RP vs TO</a:t>
            </a:r>
            <a:endParaRPr dirty="0"/>
          </a:p>
          <a:p>
            <a:pPr marL="0" lvl="0" indent="0" algn="l" rtl="0">
              <a:spcBef>
                <a:spcPts val="0"/>
              </a:spcBef>
              <a:spcAft>
                <a:spcPts val="0"/>
              </a:spcAft>
              <a:buNone/>
            </a:pPr>
            <a:r>
              <a:rPr lang="en-US" dirty="0"/>
              <a:t>30 fold higher rate of bladder perforation with RP vs TO</a:t>
            </a:r>
            <a:endParaRPr dirty="0"/>
          </a:p>
          <a:p>
            <a:pPr marL="0" lvl="0" indent="0" algn="l" rtl="0">
              <a:spcBef>
                <a:spcPts val="0"/>
              </a:spcBef>
              <a:spcAft>
                <a:spcPts val="0"/>
              </a:spcAft>
              <a:buNone/>
            </a:pPr>
            <a:r>
              <a:rPr lang="en-US" dirty="0"/>
              <a:t>Higher voiding dysfunction with RP vs TO</a:t>
            </a:r>
            <a:endParaRPr dirty="0"/>
          </a:p>
          <a:p>
            <a:pPr marL="0" lvl="0" indent="0" algn="l" rtl="0">
              <a:spcBef>
                <a:spcPts val="0"/>
              </a:spcBef>
              <a:spcAft>
                <a:spcPts val="0"/>
              </a:spcAft>
              <a:buNone/>
            </a:pPr>
            <a:r>
              <a:rPr lang="en-US" dirty="0"/>
              <a:t>Higher groin pain in TO (mostly resolved at 8 weeks)- </a:t>
            </a:r>
            <a:r>
              <a:rPr lang="en-US" dirty="0" err="1"/>
              <a:t>followup</a:t>
            </a:r>
            <a:r>
              <a:rPr lang="en-US" dirty="0"/>
              <a:t> study showed prevalence very low and higher in TO at 6 weeks but equal at 6 months between groups</a:t>
            </a:r>
            <a:endParaRPr dirty="0"/>
          </a:p>
          <a:p>
            <a:pPr marL="0" lvl="0" indent="0" algn="l" rtl="0">
              <a:spcBef>
                <a:spcPts val="0"/>
              </a:spcBef>
              <a:spcAft>
                <a:spcPts val="0"/>
              </a:spcAft>
              <a:buNone/>
            </a:pPr>
            <a:r>
              <a:rPr lang="en-US" dirty="0"/>
              <a:t>RP bladder perf 3%, voiding </a:t>
            </a:r>
            <a:r>
              <a:rPr lang="en-US" dirty="0" err="1"/>
              <a:t>dysfunciton</a:t>
            </a:r>
            <a:r>
              <a:rPr lang="en-US" dirty="0"/>
              <a:t> 2%, mesh erosion 1%, hematoma 1%</a:t>
            </a:r>
            <a:endParaRPr dirty="0"/>
          </a:p>
          <a:p>
            <a:pPr marL="0" lvl="0" indent="0" algn="l" rtl="0">
              <a:spcBef>
                <a:spcPts val="0"/>
              </a:spcBef>
              <a:spcAft>
                <a:spcPts val="0"/>
              </a:spcAft>
              <a:buNone/>
            </a:pPr>
            <a:r>
              <a:rPr lang="en-US" dirty="0"/>
              <a:t>TO bladder perf 0.4%, retention .5%, hematoma .5% erosion .5% groin pain 1.6%</a:t>
            </a:r>
            <a:endParaRPr dirty="0"/>
          </a:p>
          <a:p>
            <a:pPr marL="0" lvl="0" indent="0" algn="l" rtl="0">
              <a:spcBef>
                <a:spcPts val="0"/>
              </a:spcBef>
              <a:spcAft>
                <a:spcPts val="0"/>
              </a:spcAft>
              <a:buNone/>
            </a:pPr>
            <a:r>
              <a:rPr lang="en-US" dirty="0"/>
              <a:t>Both reoperation 1-2%</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97" name="Google Shape;29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NEJM: Burch vs Fascial sling n=655 24 months success rate higher in sling than burch v fascial sling: SUI success 66% vs 49% (overall success 47% v 38%)</a:t>
            </a:r>
            <a:endParaRPr/>
          </a:p>
          <a:p>
            <a:pPr marL="0" lvl="0" indent="0" algn="l" rtl="0">
              <a:spcBef>
                <a:spcPts val="0"/>
              </a:spcBef>
              <a:spcAft>
                <a:spcPts val="0"/>
              </a:spcAft>
              <a:buNone/>
            </a:pPr>
            <a:r>
              <a:rPr lang="en-US"/>
              <a:t>Sling: higher UTI, voiding dysfunction and postop urge</a:t>
            </a:r>
            <a:endParaRPr/>
          </a:p>
        </p:txBody>
      </p:sp>
      <p:sp>
        <p:nvSpPr>
          <p:cNvPr id="306" name="Google Shape;30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Definitions by International Continence Society </a:t>
            </a:r>
            <a:endParaRPr/>
          </a:p>
          <a:p>
            <a:pPr marL="0" lvl="0" indent="0" algn="l" rtl="0">
              <a:spcBef>
                <a:spcPts val="0"/>
              </a:spcBef>
              <a:spcAft>
                <a:spcPts val="0"/>
              </a:spcAft>
              <a:buNone/>
            </a:pPr>
            <a:r>
              <a:rPr lang="en-US" b="1"/>
              <a:t>DO not part of the definition for OAB (~50% have DO)</a:t>
            </a:r>
            <a:endParaRPr/>
          </a:p>
          <a:p>
            <a:pPr marL="0" lvl="0" indent="0" algn="l" rtl="0">
              <a:lnSpc>
                <a:spcPct val="75000"/>
              </a:lnSpc>
              <a:spcBef>
                <a:spcPts val="0"/>
              </a:spcBef>
              <a:spcAft>
                <a:spcPts val="0"/>
              </a:spcAft>
              <a:buNone/>
            </a:pPr>
            <a:r>
              <a:rPr lang="en-US" sz="1200" b="1">
                <a:latin typeface="Arial"/>
                <a:ea typeface="Arial"/>
                <a:cs typeface="Arial"/>
                <a:sym typeface="Arial"/>
              </a:rPr>
              <a:t>Urgency</a:t>
            </a:r>
            <a:r>
              <a:rPr lang="en-US" sz="1200">
                <a:latin typeface="Arial"/>
                <a:ea typeface="Arial"/>
                <a:cs typeface="Arial"/>
                <a:sym typeface="Arial"/>
              </a:rPr>
              <a:t> is defined by the International Continence Society (ICS) as the “complaint of a sudden, compelling desire to pass urine which is difficult to defer.”</a:t>
            </a:r>
            <a:endParaRPr sz="1200">
              <a:latin typeface="Arial"/>
              <a:ea typeface="Arial"/>
              <a:cs typeface="Arial"/>
              <a:sym typeface="Arial"/>
            </a:endParaRPr>
          </a:p>
          <a:p>
            <a:pPr marL="0" lvl="0" indent="0" algn="l" rtl="0">
              <a:lnSpc>
                <a:spcPct val="75000"/>
              </a:lnSpc>
              <a:spcBef>
                <a:spcPts val="0"/>
              </a:spcBef>
              <a:spcAft>
                <a:spcPts val="0"/>
              </a:spcAft>
              <a:buNone/>
            </a:pPr>
            <a:endParaRPr sz="1200" b="1">
              <a:latin typeface="Arial"/>
              <a:ea typeface="Arial"/>
              <a:cs typeface="Arial"/>
              <a:sym typeface="Arial"/>
            </a:endParaRPr>
          </a:p>
          <a:p>
            <a:pPr marL="0" lvl="0" indent="0" algn="l" rtl="0">
              <a:lnSpc>
                <a:spcPct val="75000"/>
              </a:lnSpc>
              <a:spcBef>
                <a:spcPts val="0"/>
              </a:spcBef>
              <a:spcAft>
                <a:spcPts val="0"/>
              </a:spcAft>
              <a:buNone/>
            </a:pPr>
            <a:r>
              <a:rPr lang="en-US" sz="1200" b="1">
                <a:latin typeface="Arial"/>
                <a:ea typeface="Arial"/>
                <a:cs typeface="Arial"/>
                <a:sym typeface="Arial"/>
              </a:rPr>
              <a:t>Urinary frequency </a:t>
            </a:r>
            <a:r>
              <a:rPr lang="en-US" sz="1200">
                <a:latin typeface="Arial"/>
                <a:ea typeface="Arial"/>
                <a:cs typeface="Arial"/>
                <a:sym typeface="Arial"/>
              </a:rPr>
              <a:t>can be reliably measured with a voiding diary. Traditionally, up to 7 micturition episodes during waking hours has been considered normal, but this number is highly variable based upon hours of sleep, fluid intake, comorbid medical conditions, and other factors. </a:t>
            </a:r>
            <a:endParaRPr/>
          </a:p>
          <a:p>
            <a:pPr marL="0" lvl="0" indent="0" algn="l" rtl="0">
              <a:lnSpc>
                <a:spcPct val="75000"/>
              </a:lnSpc>
              <a:spcBef>
                <a:spcPts val="0"/>
              </a:spcBef>
              <a:spcAft>
                <a:spcPts val="0"/>
              </a:spcAft>
              <a:buClr>
                <a:schemeClr val="dk1"/>
              </a:buClr>
              <a:buSzPts val="1200"/>
              <a:buFont typeface="Calibri"/>
              <a:buNone/>
            </a:pPr>
            <a:endParaRPr sz="1200">
              <a:latin typeface="Arial"/>
              <a:ea typeface="Arial"/>
              <a:cs typeface="Arial"/>
              <a:sym typeface="Arial"/>
            </a:endParaRPr>
          </a:p>
          <a:p>
            <a:pPr marL="0" lvl="0" indent="0" algn="l" rtl="0">
              <a:lnSpc>
                <a:spcPct val="75000"/>
              </a:lnSpc>
              <a:spcBef>
                <a:spcPts val="0"/>
              </a:spcBef>
              <a:spcAft>
                <a:spcPts val="0"/>
              </a:spcAft>
              <a:buNone/>
            </a:pPr>
            <a:r>
              <a:rPr lang="en-US" sz="1200" b="1">
                <a:latin typeface="Arial"/>
                <a:ea typeface="Arial"/>
                <a:cs typeface="Arial"/>
                <a:sym typeface="Arial"/>
              </a:rPr>
              <a:t>Nocturia</a:t>
            </a:r>
            <a:r>
              <a:rPr lang="en-US" sz="1200">
                <a:latin typeface="Arial"/>
                <a:ea typeface="Arial"/>
                <a:cs typeface="Arial"/>
                <a:sym typeface="Arial"/>
              </a:rPr>
              <a:t> is the complaint of interruption of sleep 1 or more times because of the need to void.</a:t>
            </a:r>
            <a:endParaRPr/>
          </a:p>
          <a:p>
            <a:pPr marL="0" lvl="0" indent="0" algn="l" rtl="0">
              <a:lnSpc>
                <a:spcPct val="75000"/>
              </a:lnSpc>
              <a:spcBef>
                <a:spcPts val="0"/>
              </a:spcBef>
              <a:spcAft>
                <a:spcPts val="0"/>
              </a:spcAft>
              <a:buNone/>
            </a:pPr>
            <a:endParaRPr sz="1200" b="1">
              <a:latin typeface="Arial"/>
              <a:ea typeface="Arial"/>
              <a:cs typeface="Arial"/>
              <a:sym typeface="Arial"/>
            </a:endParaRPr>
          </a:p>
          <a:p>
            <a:pPr marL="0" lvl="0" indent="0" algn="l" rtl="0">
              <a:lnSpc>
                <a:spcPct val="75000"/>
              </a:lnSpc>
              <a:spcBef>
                <a:spcPts val="0"/>
              </a:spcBef>
              <a:spcAft>
                <a:spcPts val="0"/>
              </a:spcAft>
              <a:buNone/>
            </a:pPr>
            <a:r>
              <a:rPr lang="en-US" sz="1200" b="1">
                <a:latin typeface="Arial"/>
                <a:ea typeface="Arial"/>
                <a:cs typeface="Arial"/>
                <a:sym typeface="Arial"/>
              </a:rPr>
              <a:t>Urgency urinary incontinence </a:t>
            </a:r>
            <a:r>
              <a:rPr lang="en-US" sz="1200">
                <a:latin typeface="Arial"/>
                <a:ea typeface="Arial"/>
                <a:cs typeface="Arial"/>
                <a:sym typeface="Arial"/>
              </a:rPr>
              <a:t>is defined as the involuntary leakage of urine, associated with a sudden compelling desire to void. </a:t>
            </a:r>
            <a:endParaRPr/>
          </a:p>
          <a:p>
            <a:pPr marL="0" lvl="0" indent="0" algn="l" rtl="0">
              <a:spcBef>
                <a:spcPts val="0"/>
              </a:spcBef>
              <a:spcAft>
                <a:spcPts val="0"/>
              </a:spcAft>
              <a:buNone/>
            </a:pPr>
            <a:endParaRPr/>
          </a:p>
        </p:txBody>
      </p:sp>
      <p:sp>
        <p:nvSpPr>
          <p:cNvPr id="322" name="Google Shape;32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3:notes"/>
          <p:cNvSpPr>
            <a:spLocks noGrp="1" noRot="1" noChangeAspect="1"/>
          </p:cNvSpPr>
          <p:nvPr>
            <p:ph type="sldImg" idx="2"/>
          </p:nvPr>
        </p:nvSpPr>
        <p:spPr>
          <a:xfrm>
            <a:off x="425450"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9" name="Google Shape;32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33</a:t>
            </a:fld>
            <a:endParaRPr sz="12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4:notes"/>
          <p:cNvSpPr>
            <a:spLocks noGrp="1" noRot="1" noChangeAspect="1"/>
          </p:cNvSpPr>
          <p:nvPr>
            <p:ph type="sldImg" idx="2"/>
          </p:nvPr>
        </p:nvSpPr>
        <p:spPr>
          <a:xfrm>
            <a:off x="425450"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Transient or reversible incontinence – pneunomic</a:t>
            </a:r>
            <a:endParaRPr/>
          </a:p>
          <a:p>
            <a:pPr marL="0" lvl="0" indent="0" algn="l" rtl="0">
              <a:spcBef>
                <a:spcPts val="0"/>
              </a:spcBef>
              <a:spcAft>
                <a:spcPts val="0"/>
              </a:spcAft>
              <a:buNone/>
            </a:pPr>
            <a:endParaRPr/>
          </a:p>
        </p:txBody>
      </p:sp>
      <p:sp>
        <p:nvSpPr>
          <p:cNvPr id="336" name="Google Shape;33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34</a:t>
            </a:fld>
            <a:endParaRPr sz="12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8" name="Google Shape;35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Note 3 days has been shown to be as effective as 4-7. Choose 3 representative days. </a:t>
            </a:r>
            <a:endParaRPr/>
          </a:p>
          <a:p>
            <a:pPr marL="0" lvl="0" indent="0" algn="l" rtl="0">
              <a:spcBef>
                <a:spcPts val="0"/>
              </a:spcBef>
              <a:spcAft>
                <a:spcPts val="0"/>
              </a:spcAft>
              <a:buNone/>
            </a:pPr>
            <a:r>
              <a:rPr lang="en-US"/>
              <a:t>Rule out Polyuria, Nocturnal Polyuria-🡪 this would lead to an endocrine/medicine workup instead</a:t>
            </a:r>
            <a:endParaRPr/>
          </a:p>
          <a:p>
            <a:pPr marL="0" lvl="0" indent="0" algn="l" rtl="0">
              <a:spcBef>
                <a:spcPts val="0"/>
              </a:spcBef>
              <a:spcAft>
                <a:spcPts val="0"/>
              </a:spcAft>
              <a:buNone/>
            </a:pPr>
            <a:endParaRPr/>
          </a:p>
        </p:txBody>
      </p:sp>
      <p:sp>
        <p:nvSpPr>
          <p:cNvPr id="359" name="Google Shape;35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6" name="Google Shape;36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Pressure-flow studies to evaluate for obstruction (incomplete emptying, prior procedures etc. )</a:t>
            </a:r>
            <a:endParaRPr dirty="0"/>
          </a:p>
        </p:txBody>
      </p:sp>
      <p:sp>
        <p:nvSpPr>
          <p:cNvPr id="373" name="Google Shape;37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0" name="Google Shape;9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FF0000"/>
                </a:solidFill>
              </a:rPr>
              <a:t>-Timed voiding: single most effective intervention in nursing home population  (if resources allow compliance)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-Anticholinergics in addition to behavioral therapy have additional benefit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-Burgio et al. </a:t>
            </a:r>
            <a:r>
              <a:rPr lang="en-US" sz="1200" i="1" u="none" dirty="0">
                <a:solidFill>
                  <a:schemeClr val="dk1"/>
                </a:solidFill>
                <a:latin typeface="Calibri"/>
                <a:ea typeface="Calibri"/>
                <a:cs typeface="Calibri"/>
                <a:sym typeface="Calibri"/>
              </a:rPr>
              <a:t>Ann Intern Med</a:t>
            </a:r>
            <a:r>
              <a:rPr lang="en-US" sz="1200" u="none" dirty="0">
                <a:solidFill>
                  <a:schemeClr val="dk1"/>
                </a:solidFill>
                <a:latin typeface="Calibri"/>
                <a:ea typeface="Calibri"/>
                <a:cs typeface="Calibri"/>
                <a:sym typeface="Calibri"/>
              </a:rPr>
              <a:t>. 2008: </a:t>
            </a:r>
            <a:r>
              <a:rPr lang="en-US" dirty="0"/>
              <a:t>Behavior Enhances Drug Reduction of Incontinence BE-DRI (2 stage multicenter RCT by the UITN) study combining antimuscarinics (10 weeks </a:t>
            </a:r>
            <a:r>
              <a:rPr lang="en-US" dirty="0" err="1"/>
              <a:t>detrol</a:t>
            </a:r>
            <a:r>
              <a:rPr lang="en-US" dirty="0"/>
              <a:t> XR) +/- supervised behavioral training for UUI and combined therapy achieved &gt;70% reduction in incontinence at 10 weeks but no difference in ability to discontinue meds</a:t>
            </a:r>
            <a:endParaRPr u="none" dirty="0"/>
          </a:p>
        </p:txBody>
      </p:sp>
      <p:sp>
        <p:nvSpPr>
          <p:cNvPr id="386" name="Google Shape;38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Antimuscarinics Overall decrease in ~ 1 UUI episode/day </a:t>
            </a:r>
            <a:endParaRPr dirty="0"/>
          </a:p>
          <a:p>
            <a:pPr marL="0" lvl="0" indent="0" algn="l" rtl="0">
              <a:spcBef>
                <a:spcPts val="0"/>
              </a:spcBef>
              <a:spcAft>
                <a:spcPts val="0"/>
              </a:spcAft>
              <a:buNone/>
            </a:pPr>
            <a:r>
              <a:rPr lang="en-US" dirty="0" err="1"/>
              <a:t>Oxytrol</a:t>
            </a:r>
            <a:r>
              <a:rPr lang="en-US" dirty="0"/>
              <a:t> patch is available over the counter at 12$ for 2 patches (weekly cost)</a:t>
            </a:r>
            <a:endParaRPr dirty="0"/>
          </a:p>
          <a:p>
            <a:pPr marL="0" lvl="0" indent="0" algn="l" rtl="0">
              <a:spcBef>
                <a:spcPts val="0"/>
              </a:spcBef>
              <a:spcAft>
                <a:spcPts val="0"/>
              </a:spcAft>
              <a:buNone/>
            </a:pPr>
            <a:r>
              <a:rPr lang="en-US" dirty="0"/>
              <a:t>Cognitive effects- are cumulative and can be irreversible (AUGS position statement) – be cautious in older patients</a:t>
            </a:r>
            <a:endParaRPr dirty="0"/>
          </a:p>
          <a:p>
            <a:pPr marL="0" lvl="0" indent="0" algn="l" rtl="0">
              <a:spcBef>
                <a:spcPts val="0"/>
              </a:spcBef>
              <a:spcAft>
                <a:spcPts val="0"/>
              </a:spcAft>
              <a:buNone/>
            </a:pPr>
            <a:r>
              <a:rPr lang="en-US" dirty="0" err="1"/>
              <a:t>Santcura</a:t>
            </a:r>
            <a:r>
              <a:rPr lang="en-US" dirty="0"/>
              <a:t> (</a:t>
            </a:r>
            <a:r>
              <a:rPr lang="en-US" dirty="0" err="1"/>
              <a:t>Trospium</a:t>
            </a:r>
            <a:r>
              <a:rPr lang="en-US" dirty="0"/>
              <a:t>) and </a:t>
            </a:r>
            <a:r>
              <a:rPr lang="en-US" dirty="0" err="1"/>
              <a:t>Enablex</a:t>
            </a:r>
            <a:r>
              <a:rPr lang="en-US" dirty="0"/>
              <a:t> (Darifenacin): “don’t cross the blood brain barrier” </a:t>
            </a:r>
            <a:endParaRPr dirty="0"/>
          </a:p>
          <a:p>
            <a:pPr marL="0" marR="0" lvl="0" indent="0" algn="l" rtl="0">
              <a:lnSpc>
                <a:spcPct val="100000"/>
              </a:lnSpc>
              <a:spcBef>
                <a:spcPts val="0"/>
              </a:spcBef>
              <a:spcAft>
                <a:spcPts val="0"/>
              </a:spcAft>
              <a:buClr>
                <a:schemeClr val="dk1"/>
              </a:buClr>
              <a:buSzPts val="1200"/>
              <a:buFont typeface="Calibri"/>
              <a:buNone/>
            </a:pPr>
            <a:r>
              <a:rPr lang="en-US" dirty="0"/>
              <a:t>Mirabegron: </a:t>
            </a:r>
            <a:r>
              <a:rPr lang="en-US" dirty="0">
                <a:latin typeface="Arial"/>
                <a:ea typeface="Arial"/>
                <a:cs typeface="Arial"/>
                <a:sym typeface="Arial"/>
              </a:rPr>
              <a:t>Causes relaxation of the detrusor smooth muscle of the urinary bladder, thus increasing bladder capacity</a:t>
            </a:r>
            <a:endParaRPr dirty="0"/>
          </a:p>
          <a:p>
            <a:pPr marL="0" lvl="0" indent="0" algn="l" rtl="0">
              <a:spcBef>
                <a:spcPts val="0"/>
              </a:spcBef>
              <a:spcAft>
                <a:spcPts val="0"/>
              </a:spcAft>
              <a:buNone/>
            </a:pPr>
            <a:endParaRPr dirty="0"/>
          </a:p>
        </p:txBody>
      </p:sp>
      <p:sp>
        <p:nvSpPr>
          <p:cNvPr id="394" name="Google Shape;3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b="1" dirty="0">
                <a:latin typeface="Arial"/>
                <a:ea typeface="Arial"/>
                <a:cs typeface="Arial"/>
                <a:sym typeface="Arial"/>
              </a:rPr>
              <a:t>PTNS: </a:t>
            </a:r>
            <a:r>
              <a:rPr lang="en-US" sz="2000" dirty="0">
                <a:latin typeface="Arial"/>
                <a:ea typeface="Arial"/>
                <a:cs typeface="Arial"/>
                <a:sym typeface="Arial"/>
              </a:rPr>
              <a:t>Current guidelines:  weekly 30 minute session for 12 weeks </a:t>
            </a:r>
            <a:r>
              <a:rPr lang="en-US" sz="1600" dirty="0">
                <a:latin typeface="Arial"/>
                <a:ea typeface="Arial"/>
                <a:cs typeface="Arial"/>
                <a:sym typeface="Arial"/>
              </a:rPr>
              <a:t>Unclear data regarding “re-treatment”</a:t>
            </a:r>
            <a:endParaRPr sz="1600" dirty="0">
              <a:latin typeface="Arial"/>
              <a:ea typeface="Arial"/>
              <a:cs typeface="Arial"/>
              <a:sym typeface="Arial"/>
            </a:endParaRPr>
          </a:p>
          <a:p>
            <a:pPr marL="0" lvl="0" indent="0" algn="l" rtl="0">
              <a:spcBef>
                <a:spcPts val="0"/>
              </a:spcBef>
              <a:spcAft>
                <a:spcPts val="0"/>
              </a:spcAft>
              <a:buNone/>
            </a:pPr>
            <a:r>
              <a:rPr lang="en-US" sz="2000" dirty="0">
                <a:latin typeface="Arial"/>
                <a:ea typeface="Arial"/>
                <a:cs typeface="Arial"/>
                <a:sym typeface="Arial"/>
              </a:rPr>
              <a:t>Unblinded, multicenter trial of 100 patients with OAB randomized to PTNS vs 4mg XR tolterodine extended daily, </a:t>
            </a:r>
            <a:r>
              <a:rPr lang="en-US" sz="1600" dirty="0">
                <a:latin typeface="Arial"/>
                <a:ea typeface="Arial"/>
                <a:cs typeface="Arial"/>
                <a:sym typeface="Arial"/>
              </a:rPr>
              <a:t>after 12 weeks of therapy, there was no difference between the groups in the primary outcome of urinary frequency. Authors state that “PTNS is safe and offers improvements of OAB symptoms, with objective effectiveness comparable to pharmacotherapy.”  71% of patients are responders</a:t>
            </a:r>
            <a:endParaRPr dirty="0"/>
          </a:p>
          <a:p>
            <a:pPr marL="0" lvl="0" indent="0" algn="l" rtl="0">
              <a:spcBef>
                <a:spcPts val="0"/>
              </a:spcBef>
              <a:spcAft>
                <a:spcPts val="0"/>
              </a:spcAft>
              <a:buNone/>
            </a:pPr>
            <a:r>
              <a:rPr lang="en-US" sz="1200" dirty="0" err="1"/>
              <a:t>Finazzi-Agrò</a:t>
            </a:r>
            <a:r>
              <a:rPr lang="en-US" sz="1200" dirty="0"/>
              <a:t> E, et al. </a:t>
            </a:r>
            <a:r>
              <a:rPr lang="en-US" sz="1200" i="1" dirty="0"/>
              <a:t>J Urol</a:t>
            </a:r>
            <a:r>
              <a:rPr lang="en-US" sz="1200" dirty="0"/>
              <a:t>. 2010;184:2001-2006.</a:t>
            </a:r>
            <a:endParaRPr dirty="0"/>
          </a:p>
          <a:p>
            <a:pPr marL="0" lvl="0" indent="0" algn="l" rtl="0">
              <a:spcBef>
                <a:spcPts val="0"/>
              </a:spcBef>
              <a:spcAft>
                <a:spcPts val="0"/>
              </a:spcAft>
              <a:buNone/>
            </a:pPr>
            <a:endParaRPr dirty="0"/>
          </a:p>
          <a:p>
            <a:pPr marL="457200" lvl="1" indent="0" algn="l" rtl="0">
              <a:spcBef>
                <a:spcPts val="0"/>
              </a:spcBef>
              <a:spcAft>
                <a:spcPts val="0"/>
              </a:spcAft>
              <a:buNone/>
            </a:pPr>
            <a:r>
              <a:rPr lang="en-US" b="1" dirty="0"/>
              <a:t>ABC</a:t>
            </a:r>
            <a:r>
              <a:rPr lang="en-US" dirty="0"/>
              <a:t>: Antimuscarinics vs. Botox: </a:t>
            </a:r>
            <a:r>
              <a:rPr lang="en-US" dirty="0">
                <a:latin typeface="Arial"/>
                <a:ea typeface="Arial"/>
                <a:cs typeface="Arial"/>
                <a:sym typeface="Arial"/>
              </a:rPr>
              <a:t>Comparable reductions in frequency of daily episodes of urgency urinary incontinence, Those receiving </a:t>
            </a:r>
            <a:r>
              <a:rPr lang="en-US" dirty="0" err="1">
                <a:latin typeface="Arial"/>
                <a:ea typeface="Arial"/>
                <a:cs typeface="Arial"/>
                <a:sym typeface="Arial"/>
              </a:rPr>
              <a:t>onabotulinumtoxinA</a:t>
            </a:r>
            <a:r>
              <a:rPr lang="en-US" dirty="0">
                <a:latin typeface="Arial"/>
                <a:ea typeface="Arial"/>
                <a:cs typeface="Arial"/>
                <a:sym typeface="Arial"/>
              </a:rPr>
              <a:t>: less dry mouth, more likely to be dry, but higher rates of transient urinary retention and UTI </a:t>
            </a:r>
            <a:r>
              <a:rPr lang="en-US" sz="1200" dirty="0"/>
              <a:t>Visco AG, et al. </a:t>
            </a:r>
            <a:r>
              <a:rPr lang="en-US" sz="1200" i="1" dirty="0"/>
              <a:t>N Engl J Med</a:t>
            </a:r>
            <a:r>
              <a:rPr lang="en-US" sz="1200" dirty="0"/>
              <a:t>. 2012;367:1803Y1813</a:t>
            </a:r>
            <a:endParaRPr dirty="0">
              <a:latin typeface="Arial"/>
              <a:ea typeface="Arial"/>
              <a:cs typeface="Arial"/>
              <a:sym typeface="Aria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INTERSTIM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FDA approved for refractory UUI, nonobstructive urinary retention, fecal Incontinence; some off label use for IC and high tone pelvic floor dysfunction (pain)</a:t>
            </a:r>
            <a:endParaRPr lang="en-US"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Botox vs. </a:t>
            </a:r>
            <a:r>
              <a:rPr lang="en-US" b="1" dirty="0" err="1"/>
              <a:t>Interstim</a:t>
            </a:r>
            <a:r>
              <a:rPr lang="en-US" b="1" dirty="0"/>
              <a:t> : ROSETTA trial </a:t>
            </a:r>
            <a:r>
              <a:rPr lang="en-US" dirty="0"/>
              <a:t>Amundsen et al. JAMA 2016: women with refractory UUI multicenter RCT n = 364, </a:t>
            </a:r>
            <a:r>
              <a:rPr lang="en-US" dirty="0" err="1"/>
              <a:t>botox</a:t>
            </a:r>
            <a:r>
              <a:rPr lang="en-US" dirty="0"/>
              <a:t> (200 u) group had a greater </a:t>
            </a:r>
            <a:r>
              <a:rPr lang="en-US" dirty="0" err="1"/>
              <a:t>reductino</a:t>
            </a:r>
            <a:r>
              <a:rPr lang="en-US" dirty="0"/>
              <a:t> in 6 month mean number of UUI </a:t>
            </a:r>
            <a:r>
              <a:rPr lang="en-US" dirty="0" err="1"/>
              <a:t>episudes</a:t>
            </a:r>
            <a:r>
              <a:rPr lang="en-US" dirty="0"/>
              <a:t> than the SNM group (small difference 3.9 vs 3.3 statistically significant ? Clinically significant). Botox had greater improvement in symptom bother, higher satisfaction and treatment endorsement. NO differences in convenience, adverse effects and </a:t>
            </a:r>
            <a:r>
              <a:rPr lang="en-US" dirty="0" err="1"/>
              <a:t>treatmenet</a:t>
            </a:r>
            <a:r>
              <a:rPr lang="en-US" dirty="0"/>
              <a:t> preference. UTI (35% v 11%) and need for self-</a:t>
            </a:r>
            <a:r>
              <a:rPr lang="en-US" dirty="0" err="1"/>
              <a:t>cath</a:t>
            </a:r>
            <a:r>
              <a:rPr lang="en-US" dirty="0"/>
              <a:t> (none in </a:t>
            </a:r>
            <a:r>
              <a:rPr lang="en-US" dirty="0" err="1"/>
              <a:t>interstime</a:t>
            </a:r>
            <a:r>
              <a:rPr lang="en-US" dirty="0"/>
              <a:t>, 8% at 1 </a:t>
            </a:r>
            <a:r>
              <a:rPr lang="en-US" dirty="0" err="1"/>
              <a:t>mo</a:t>
            </a:r>
            <a:r>
              <a:rPr lang="en-US" dirty="0"/>
              <a:t> and 2% at 6 </a:t>
            </a:r>
            <a:r>
              <a:rPr lang="en-US" dirty="0" err="1"/>
              <a:t>mo</a:t>
            </a:r>
            <a:r>
              <a:rPr lang="en-US" dirty="0"/>
              <a:t> for </a:t>
            </a:r>
            <a:r>
              <a:rPr lang="en-US" dirty="0" err="1"/>
              <a:t>botox</a:t>
            </a:r>
            <a:r>
              <a:rPr lang="en-US" dirty="0"/>
              <a:t>)  was higher in the Botox group </a:t>
            </a:r>
            <a:endParaRPr dirty="0"/>
          </a:p>
        </p:txBody>
      </p:sp>
      <p:sp>
        <p:nvSpPr>
          <p:cNvPr id="401" name="Google Shape;401;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AUA/SUFU Guidelines/algorithm for non-neurogenic OAB</a:t>
            </a:r>
            <a:endParaRPr/>
          </a:p>
        </p:txBody>
      </p:sp>
      <p:sp>
        <p:nvSpPr>
          <p:cNvPr id="415" name="Google Shape;415;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sz="1200">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
        <p:nvSpPr>
          <p:cNvPr id="457" name="Google Shape;45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8" name="Google Shape;45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Following 2 slides also come from the AUGS 2016 policy statement on FPMRS scope of practice </a:t>
            </a:r>
            <a:endParaRPr dirty="0"/>
          </a:p>
        </p:txBody>
      </p:sp>
      <p:sp>
        <p:nvSpPr>
          <p:cNvPr id="97" name="Google Shape;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Cochrane 2011 PFMT and POP</a:t>
            </a:r>
            <a:endParaRPr dirty="0"/>
          </a:p>
          <a:p>
            <a:pPr marL="0" lvl="0" indent="0" algn="l" rtl="0">
              <a:spcBef>
                <a:spcPts val="0"/>
              </a:spcBef>
              <a:spcAft>
                <a:spcPts val="0"/>
              </a:spcAft>
              <a:buNone/>
            </a:pPr>
            <a:r>
              <a:rPr lang="en-US" dirty="0"/>
              <a:t> Ra</a:t>
            </a:r>
            <a:r>
              <a:rPr lang="en-US" sz="1200" dirty="0">
                <a:solidFill>
                  <a:schemeClr val="dk1"/>
                </a:solidFill>
                <a:latin typeface="Calibri"/>
                <a:ea typeface="Calibri"/>
                <a:cs typeface="Calibri"/>
                <a:sym typeface="Calibri"/>
              </a:rPr>
              <a:t>ndomized and quasi-randomized trials in women with pelvic organ prolapse that included a physical or lifestyle intervention in at least one arm of the trial. Six trials were included (however 4 had n &lt; 25) and 2 trials had moderate to high risk of bias. Nonetheless, 4 trials compared PFMT for POP vs. control (n= 857) and two included women having surgery for POP vs. PFMT+ surgery (n=118 ). When comparing PFMT vs. control: 3 trials showed improvement in prolapse </a:t>
            </a:r>
            <a:r>
              <a:rPr lang="en-US" sz="1200" b="1" i="1" dirty="0">
                <a:solidFill>
                  <a:schemeClr val="dk1"/>
                </a:solidFill>
                <a:latin typeface="Calibri"/>
                <a:ea typeface="Calibri"/>
                <a:cs typeface="Calibri"/>
                <a:sym typeface="Calibri"/>
              </a:rPr>
              <a:t>symptoms</a:t>
            </a:r>
            <a:r>
              <a:rPr lang="en-US" sz="1200" dirty="0">
                <a:solidFill>
                  <a:schemeClr val="dk1"/>
                </a:solidFill>
                <a:latin typeface="Calibri"/>
                <a:ea typeface="Calibri"/>
                <a:cs typeface="Calibri"/>
                <a:sym typeface="Calibri"/>
              </a:rPr>
              <a:t> in the PFMT group. In terms of severity, </a:t>
            </a:r>
            <a:r>
              <a:rPr lang="en-US" sz="1200" b="1" dirty="0">
                <a:solidFill>
                  <a:schemeClr val="dk1"/>
                </a:solidFill>
                <a:latin typeface="Calibri"/>
                <a:ea typeface="Calibri"/>
                <a:cs typeface="Calibri"/>
                <a:sym typeface="Calibri"/>
              </a:rPr>
              <a:t>17% of patients had improvement by one stage </a:t>
            </a:r>
            <a:r>
              <a:rPr lang="en-US" sz="1200" dirty="0">
                <a:solidFill>
                  <a:schemeClr val="dk1"/>
                </a:solidFill>
                <a:latin typeface="Calibri"/>
                <a:ea typeface="Calibri"/>
                <a:cs typeface="Calibri"/>
                <a:sym typeface="Calibri"/>
              </a:rPr>
              <a:t>of prolapse compared to the no PFMT group. The largest trial found the best PFMT regimen to be 6 months of supervised physical therapy. In general, most studies regarding POP and PFMT show an increase in strength of the pelvic floor muscles themselves, but have less rigorous and heterogeneous outcome measures which make the success of intervention for prolapse symptoms and anatomy more difficult to interpret.</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POPPY trial, a parallel-group, multicenter, randomized controlled trial at 23 centers, compared women who received an individualized program of PFMT to women who were given a POP lifestyle pamphlet and no PFMT.   At 12 months, women randomized to the PFMT group showed significant improvement of prolapse symptoms.  Women in the PFMT group reported a lower POP symptom score from baseline at 12 months than the control group (3.77 vs. 2.09).  However, no significant improvement in POPQ stage was noted between groups [8].</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2014 OPTIMAL Barber et al largest multi-centered, randomized control trial   uterosacral ligament suspension vs. sacrospinous ligament fixation (USLS vs. SSLF. In addition to comparing two POP procedures, participants were also randomized to the perioperative behavioral therapy with pelvic floor muscle training (BPMT) compared to usual care.  Women in the perioperative BPMT arm underwent an individualized program that included visits between 2 and 4 weeks before surgery and additional postoperative visits (2, 4-6, 8, and 12 weeks after surgery).  The results of the study showed no significant differences in the BPMT and usual care for 6 and 24- month primary outcomes (composite success)  </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477" name="Google Shape;477;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Success rates and continued rates from a 5 year prospective evaluation of 187 women (Lone et al ) </a:t>
            </a:r>
            <a:endParaRPr/>
          </a:p>
        </p:txBody>
      </p:sp>
      <p:sp>
        <p:nvSpPr>
          <p:cNvPr id="485" name="Google Shape;485;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Pessary vs. Pessary </a:t>
            </a:r>
            <a:r>
              <a:rPr lang="en-US" sz="1200">
                <a:solidFill>
                  <a:schemeClr val="dk1"/>
                </a:solidFill>
                <a:latin typeface="Calibri"/>
                <a:ea typeface="Calibri"/>
                <a:cs typeface="Calibri"/>
                <a:sym typeface="Calibri"/>
              </a:rPr>
              <a:t>(ring:gelhorn)</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a:t>
            </a:r>
            <a:r>
              <a:rPr lang="en-US" sz="1200" b="1">
                <a:solidFill>
                  <a:schemeClr val="dk1"/>
                </a:solidFill>
                <a:latin typeface="Calibri"/>
                <a:ea typeface="Calibri"/>
                <a:cs typeface="Calibri"/>
                <a:sym typeface="Calibri"/>
              </a:rPr>
              <a:t>PESSRI trial </a:t>
            </a:r>
            <a:r>
              <a:rPr lang="en-US" sz="1200">
                <a:solidFill>
                  <a:schemeClr val="dk1"/>
                </a:solidFill>
                <a:latin typeface="Calibri"/>
                <a:ea typeface="Calibri"/>
                <a:cs typeface="Calibri"/>
                <a:sym typeface="Calibri"/>
              </a:rPr>
              <a:t>randomized patients to ring and gellhorn pessaries.  Women followed for a total of 3 months with interval visits at 1, 6, and 12 weeks.  In addition to anatomical assessment (POP-Q, pelvic muscle grading, assessment for perineal descent, perineal reflexes, assessment for atrophy and erosions, wet prep), several validated questionnaires were also administered including the Pelvic Floor Distress Inventory (PFDI) and Pelvic Floor Impact Questionnaire (PFIQ).  Overall, the study showed significant improvement in both pessary groups, with no clinically significant difference between the two pessaries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Pessary vs. Pelvic Floor Muscle Training</a:t>
            </a:r>
            <a:endParaRPr sz="1200" b="0">
              <a:solidFill>
                <a:schemeClr val="dk1"/>
              </a:solidFill>
              <a:latin typeface="Calibri"/>
              <a:ea typeface="Calibri"/>
              <a:cs typeface="Calibri"/>
              <a:sym typeface="Calibri"/>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  POPPS: Randomized </a:t>
            </a:r>
            <a:r>
              <a:rPr lang="en-US" sz="1200" b="1">
                <a:solidFill>
                  <a:schemeClr val="dk1"/>
                </a:solidFill>
                <a:latin typeface="Calibri"/>
                <a:ea typeface="Calibri"/>
                <a:cs typeface="Calibri"/>
                <a:sym typeface="Calibri"/>
              </a:rPr>
              <a:t>women &gt;55yo in the primary care setting (20 primary care practices) </a:t>
            </a:r>
            <a:r>
              <a:rPr lang="en-US" sz="1200" b="0">
                <a:solidFill>
                  <a:schemeClr val="dk1"/>
                </a:solidFill>
                <a:latin typeface="Calibri"/>
                <a:ea typeface="Calibri"/>
                <a:cs typeface="Calibri"/>
                <a:sym typeface="Calibri"/>
              </a:rPr>
              <a:t>to either pelvic floor muscle training or pessary for 2 years.  Primary outcomes for study include improvement in POP symptoms with secondary outcomes including quality of life, sexual function, POP-Q stage, pelvic floor muscle function, post-void residual, patients’ perception of improvement and costs </a:t>
            </a:r>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RESULTS: </a:t>
            </a:r>
            <a:r>
              <a:rPr lang="en-US" sz="1200" b="0">
                <a:solidFill>
                  <a:schemeClr val="dk1"/>
                </a:solidFill>
                <a:latin typeface="Calibri"/>
                <a:ea typeface="Calibri"/>
                <a:cs typeface="Calibri"/>
                <a:sym typeface="Calibri"/>
              </a:rPr>
              <a:t>In women &gt;55yo with symptomatic prolapse, there was significantly greater improvement in the prolapse symptoms in the pessary group,  there was no significant difference between pessary treatment and PFMT in reducing other pelvic floor symptoms (overall PFDI score. Pessary treatment was preferable in the cost-effectiveness analysis. (Direct medical costs over the 2-year study were $309 and $437 per person for pessary treatment and PFMT, respectively.)</a:t>
            </a:r>
            <a:endParaRPr/>
          </a:p>
          <a:p>
            <a:pPr marL="0" lvl="0" indent="0" algn="l" rtl="0">
              <a:spcBef>
                <a:spcPts val="0"/>
              </a:spcBef>
              <a:spcAft>
                <a:spcPts val="0"/>
              </a:spcAft>
              <a:buNone/>
            </a:pPr>
            <a:endParaRPr sz="1200" b="0">
              <a:solidFill>
                <a:schemeClr val="dk1"/>
              </a:solidFill>
              <a:latin typeface="Calibri"/>
              <a:ea typeface="Calibri"/>
              <a:cs typeface="Calibri"/>
              <a:sym typeface="Calibri"/>
            </a:endParaRPr>
          </a:p>
          <a:p>
            <a:pPr marL="0" lvl="0" indent="0" algn="l" rtl="0">
              <a:spcBef>
                <a:spcPts val="0"/>
              </a:spcBef>
              <a:spcAft>
                <a:spcPts val="0"/>
              </a:spcAft>
              <a:buNone/>
            </a:pPr>
            <a:endParaRPr sz="1200" b="0">
              <a:solidFill>
                <a:schemeClr val="dk1"/>
              </a:solidFill>
              <a:latin typeface="Calibri"/>
              <a:ea typeface="Calibri"/>
              <a:cs typeface="Calibri"/>
              <a:sym typeface="Calibri"/>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Cheung et al: </a:t>
            </a:r>
            <a:endParaRPr sz="1200" b="0">
              <a:solidFill>
                <a:schemeClr val="dk1"/>
              </a:solidFill>
              <a:latin typeface="Calibri"/>
              <a:ea typeface="Calibri"/>
              <a:cs typeface="Calibri"/>
              <a:sym typeface="Calibri"/>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This was a parallel-group, single-blind, randomized controlled trial with 12 months of follow-up. N=276 women with symptomatic stage I to stage III POP were randomized to either pelvic floor exercises training vs. pelvic floor exercises training PLUS pessary. The primary outcome was the change of prolapse symptoms and QOL (Pelvic Floor Distress Inventory and Pelvic Floor Impact Questionnaires). Secondary outcomes included bothersome of prolapse symptoms, desired treatment, and any complications. </a:t>
            </a:r>
            <a:r>
              <a:rPr lang="en-US" sz="1200" b="1">
                <a:solidFill>
                  <a:schemeClr val="dk1"/>
                </a:solidFill>
                <a:latin typeface="Calibri"/>
                <a:ea typeface="Calibri"/>
                <a:cs typeface="Calibri"/>
                <a:sym typeface="Calibri"/>
              </a:rPr>
              <a:t>RESULTS</a:t>
            </a:r>
            <a:r>
              <a:rPr lang="en-US" sz="1200" b="0">
                <a:solidFill>
                  <a:schemeClr val="dk1"/>
                </a:solidFill>
                <a:latin typeface="Calibri"/>
                <a:ea typeface="Calibri"/>
                <a:cs typeface="Calibri"/>
                <a:sym typeface="Calibri"/>
              </a:rPr>
              <a:t> Mean improvement was higher in the </a:t>
            </a:r>
            <a:r>
              <a:rPr lang="en-US" sz="1200" b="1">
                <a:solidFill>
                  <a:schemeClr val="dk1"/>
                </a:solidFill>
                <a:latin typeface="Calibri"/>
                <a:ea typeface="Calibri"/>
                <a:cs typeface="Calibri"/>
                <a:sym typeface="Calibri"/>
              </a:rPr>
              <a:t>pessary group.</a:t>
            </a:r>
            <a:r>
              <a:rPr lang="en-US" sz="1200" b="0">
                <a:solidFill>
                  <a:schemeClr val="dk1"/>
                </a:solidFill>
                <a:latin typeface="Calibri"/>
                <a:ea typeface="Calibri"/>
                <a:cs typeface="Calibri"/>
                <a:sym typeface="Calibri"/>
              </a:rPr>
              <a:t>Complication rates were low and similar in both groups.</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b="0">
              <a:solidFill>
                <a:schemeClr val="dk1"/>
              </a:solidFill>
              <a:latin typeface="Calibri"/>
              <a:ea typeface="Calibri"/>
              <a:cs typeface="Calibri"/>
              <a:sym typeface="Calibri"/>
            </a:endParaRPr>
          </a:p>
          <a:p>
            <a:pPr marL="0" lvl="0" indent="0" algn="l" rtl="0">
              <a:spcBef>
                <a:spcPts val="0"/>
              </a:spcBef>
              <a:spcAft>
                <a:spcPts val="0"/>
              </a:spcAft>
              <a:buNone/>
            </a:pPr>
            <a:endParaRPr sz="1200" b="0">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Pessary vs. Surgery</a:t>
            </a:r>
            <a:endParaRPr sz="1200" b="0">
              <a:solidFill>
                <a:schemeClr val="dk1"/>
              </a:solidFill>
              <a:latin typeface="Calibri"/>
              <a:ea typeface="Calibri"/>
              <a:cs typeface="Calibri"/>
              <a:sym typeface="Calibri"/>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Lone et al. prospective study of pessaries compared to surgery n= 269, urogynecology clinic patients who chose pessary vs. surgery and followed up at 1 year using validated questionnaires. There was no statistically significant differences in improvement between the pessary and surgery group.  Both groups reported improvement in vaginal, bowel, urinary and overall quality of life</a:t>
            </a:r>
            <a:endParaRPr/>
          </a:p>
        </p:txBody>
      </p:sp>
      <p:sp>
        <p:nvSpPr>
          <p:cNvPr id="495" name="Google Shape;495;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Major Decision Tree categories, decision based upon patient factors (history, degree of prolapse, degree of bother, preferences), and Surgeon preference </a:t>
            </a:r>
            <a:endParaRPr/>
          </a:p>
        </p:txBody>
      </p:sp>
      <p:sp>
        <p:nvSpPr>
          <p:cNvPr id="503" name="Google Shape;50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Complication Rates: Hill et al. Retrospective review of n= 245 The most common adverse event was urinary tract infection</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occurring in 34.7% of subjects. Major adverse events were </a:t>
            </a:r>
            <a:r>
              <a:rPr lang="en-US" sz="1200" b="0" i="0" u="none" strike="noStrike" dirty="0" err="1">
                <a:solidFill>
                  <a:schemeClr val="dk1"/>
                </a:solidFill>
                <a:latin typeface="Calibri"/>
                <a:ea typeface="Calibri"/>
                <a:cs typeface="Calibri"/>
                <a:sym typeface="Calibri"/>
              </a:rPr>
              <a:t>uncommon.There</a:t>
            </a:r>
            <a:r>
              <a:rPr lang="en-US" sz="1200" b="0" i="0" u="none" strike="noStrike" dirty="0">
                <a:solidFill>
                  <a:schemeClr val="dk1"/>
                </a:solidFill>
                <a:latin typeface="Calibri"/>
                <a:ea typeface="Calibri"/>
                <a:cs typeface="Calibri"/>
                <a:sym typeface="Calibri"/>
              </a:rPr>
              <a:t> were no differences in event rates among the various procedures (Lefort vs. TVH + colpocleisis vs. </a:t>
            </a:r>
            <a:r>
              <a:rPr lang="en-US" sz="1200" b="0" i="0" u="none" strike="noStrike" dirty="0" err="1">
                <a:solidFill>
                  <a:schemeClr val="dk1"/>
                </a:solidFill>
                <a:latin typeface="Calibri"/>
                <a:ea typeface="Calibri"/>
                <a:cs typeface="Calibri"/>
                <a:sym typeface="Calibri"/>
              </a:rPr>
              <a:t>colpectomy</a:t>
            </a:r>
            <a:r>
              <a:rPr lang="en-US" sz="1200" b="0" i="0" u="none" strike="noStrike" dirty="0">
                <a:solidFill>
                  <a:schemeClr val="dk1"/>
                </a:solidFill>
                <a:latin typeface="Calibri"/>
                <a:ea typeface="Calibri"/>
                <a:cs typeface="Calibri"/>
                <a:sym typeface="Calibri"/>
              </a:rPr>
              <a:t>) following: patients undergoing concurrent vaginal hysterectomy had longer mean operative time (144 vs 108 vs 111 minutes, P&lt; .0001), had higher estimated blood loss (253 vs 135 vs 146 mL, P &lt; .0001).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Crisp et al (SGS FPRN) 90 patient prospective multicenter study. </a:t>
            </a:r>
            <a:r>
              <a:rPr lang="en-US" sz="1200" dirty="0">
                <a:solidFill>
                  <a:schemeClr val="dk1"/>
                </a:solidFill>
                <a:latin typeface="Calibri"/>
                <a:ea typeface="Calibri"/>
                <a:cs typeface="Calibri"/>
                <a:sym typeface="Calibri"/>
              </a:rPr>
              <a:t>Colpocleisis improves body image and pelvic floor symptoms while giving patients a definitive surgical option that results in low regret and high satisfaction at both 6 weeks and 6 months. </a:t>
            </a:r>
            <a:endParaRPr dirty="0"/>
          </a:p>
        </p:txBody>
      </p:sp>
      <p:sp>
        <p:nvSpPr>
          <p:cNvPr id="511" name="Google Shape;51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-Overall, success rates for native tissue prolapse repairs vary widely depending on definition</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of success used, but generally, risk of prolapse beyond the hymen is 10% to 15%,</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recurrent vaginal bulging symptoms are 10% to 20%, and need for reoperation is less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than 10%  at 1 to 2 years after surgery.</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Uterosacral ligament suspension and sacrospinous ligament fixation are equally as effective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the treatment of apical pelvic organ prolapse at 2 years postoperatively.</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 Ultralateral suturing and standard midline plication are equally as effective in treatment of</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anterior pelvic organ prolapse; the addition of absorbable mesh graft does not improve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outcomes.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Transvaginal approach to rectocele repair is superior to transanal approach.</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Midline plication is as effective as site-specific repair in treatment of symptomatic rectocele,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addition of a porcine-derived biologic graft provides inferior results in the posterior</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compartment.</a:t>
            </a:r>
            <a:endParaRPr/>
          </a:p>
        </p:txBody>
      </p:sp>
      <p:sp>
        <p:nvSpPr>
          <p:cNvPr id="525" name="Google Shape;525;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ECARE</a:t>
            </a:r>
            <a:endParaRPr dirty="0"/>
          </a:p>
          <a:p>
            <a:pPr marL="0" lvl="0" indent="0" algn="l" rtl="0">
              <a:spcBef>
                <a:spcPts val="0"/>
              </a:spcBef>
              <a:spcAft>
                <a:spcPts val="0"/>
              </a:spcAft>
              <a:buNone/>
            </a:pPr>
            <a:endParaRPr dirty="0"/>
          </a:p>
        </p:txBody>
      </p:sp>
      <p:sp>
        <p:nvSpPr>
          <p:cNvPr id="536" name="Google Shape;536;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Bumps, lumps, lesions= vulvar dystrophy, urethral prolapse, urethral diverticulum, Fistulae, vaginal cysts </a:t>
            </a:r>
            <a:endParaRPr/>
          </a:p>
        </p:txBody>
      </p:sp>
      <p:sp>
        <p:nvSpPr>
          <p:cNvPr id="545" name="Google Shape;545;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Opportunity to discuss your combined clinics/ pelvic floor centers</a:t>
            </a:r>
            <a:endParaRPr dirty="0"/>
          </a:p>
        </p:txBody>
      </p:sp>
      <p:sp>
        <p:nvSpPr>
          <p:cNvPr id="111" name="Google Shape;11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9"/>
        <p:cNvGrpSpPr/>
        <p:nvPr/>
      </p:nvGrpSpPr>
      <p:grpSpPr>
        <a:xfrm>
          <a:off x="0" y="0"/>
          <a:ext cx="0" cy="0"/>
          <a:chOff x="0" y="0"/>
          <a:chExt cx="0" cy="0"/>
        </a:xfrm>
      </p:grpSpPr>
      <p:sp>
        <p:nvSpPr>
          <p:cNvPr id="20" name="Google Shape;20;p6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44403F"/>
              </a:buClr>
              <a:buSzPts val="6000"/>
              <a:buFont typeface="Montserra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44403F"/>
              </a:buClr>
              <a:buSzPts val="2400"/>
              <a:buNone/>
              <a:defRPr sz="2400"/>
            </a:lvl1pPr>
            <a:lvl2pPr lvl="1" algn="ctr">
              <a:lnSpc>
                <a:spcPct val="90000"/>
              </a:lnSpc>
              <a:spcBef>
                <a:spcPts val="500"/>
              </a:spcBef>
              <a:spcAft>
                <a:spcPts val="0"/>
              </a:spcAft>
              <a:buClr>
                <a:srgbClr val="44403F"/>
              </a:buClr>
              <a:buSzPts val="2000"/>
              <a:buNone/>
              <a:defRPr sz="2000"/>
            </a:lvl2pPr>
            <a:lvl3pPr lvl="2" algn="ctr">
              <a:lnSpc>
                <a:spcPct val="90000"/>
              </a:lnSpc>
              <a:spcBef>
                <a:spcPts val="500"/>
              </a:spcBef>
              <a:spcAft>
                <a:spcPts val="0"/>
              </a:spcAft>
              <a:buClr>
                <a:srgbClr val="44403F"/>
              </a:buClr>
              <a:buSzPts val="1800"/>
              <a:buNone/>
              <a:defRPr sz="1800"/>
            </a:lvl3pPr>
            <a:lvl4pPr lvl="3" algn="ctr">
              <a:lnSpc>
                <a:spcPct val="90000"/>
              </a:lnSpc>
              <a:spcBef>
                <a:spcPts val="500"/>
              </a:spcBef>
              <a:spcAft>
                <a:spcPts val="0"/>
              </a:spcAft>
              <a:buClr>
                <a:srgbClr val="44403F"/>
              </a:buClr>
              <a:buSzPts val="1600"/>
              <a:buNone/>
              <a:defRPr sz="1600"/>
            </a:lvl4pPr>
            <a:lvl5pPr lvl="4" algn="ctr">
              <a:lnSpc>
                <a:spcPct val="90000"/>
              </a:lnSpc>
              <a:spcBef>
                <a:spcPts val="500"/>
              </a:spcBef>
              <a:spcAft>
                <a:spcPts val="0"/>
              </a:spcAft>
              <a:buClr>
                <a:srgbClr val="4440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 name="Content Placeholder 2">
            <a:extLst>
              <a:ext uri="{FF2B5EF4-FFF2-40B4-BE49-F238E27FC236}">
                <a16:creationId xmlns:a16="http://schemas.microsoft.com/office/drawing/2014/main" id="{401EABB4-FC80-8017-47AB-AD33845BE7FC}"/>
              </a:ext>
            </a:extLst>
          </p:cNvPr>
          <p:cNvSpPr>
            <a:spLocks noGrp="1"/>
          </p:cNvSpPr>
          <p:nvPr>
            <p:ph sz="quarter" idx="10"/>
          </p:nvPr>
        </p:nvSpPr>
        <p:spPr>
          <a:xfrm>
            <a:off x="195263" y="84931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
        <p:cNvGrpSpPr/>
        <p:nvPr/>
      </p:nvGrpSpPr>
      <p:grpSpPr>
        <a:xfrm>
          <a:off x="0" y="0"/>
          <a:ext cx="0" cy="0"/>
          <a:chOff x="0" y="0"/>
          <a:chExt cx="0" cy="0"/>
        </a:xfrm>
      </p:grpSpPr>
      <p:sp>
        <p:nvSpPr>
          <p:cNvPr id="54" name="Google Shape;54;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440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4403F"/>
              </a:buClr>
              <a:buSzPts val="1800"/>
              <a:buChar char="•"/>
              <a:defRPr/>
            </a:lvl1pPr>
            <a:lvl2pPr marL="914400" lvl="1" indent="-342900" algn="l">
              <a:lnSpc>
                <a:spcPct val="90000"/>
              </a:lnSpc>
              <a:spcBef>
                <a:spcPts val="500"/>
              </a:spcBef>
              <a:spcAft>
                <a:spcPts val="0"/>
              </a:spcAft>
              <a:buClr>
                <a:srgbClr val="44403F"/>
              </a:buClr>
              <a:buSzPts val="1800"/>
              <a:buChar char="•"/>
              <a:defRPr/>
            </a:lvl2pPr>
            <a:lvl3pPr marL="1371600" lvl="2" indent="-342900" algn="l">
              <a:lnSpc>
                <a:spcPct val="90000"/>
              </a:lnSpc>
              <a:spcBef>
                <a:spcPts val="500"/>
              </a:spcBef>
              <a:spcAft>
                <a:spcPts val="0"/>
              </a:spcAft>
              <a:buClr>
                <a:srgbClr val="44403F"/>
              </a:buClr>
              <a:buSzPts val="1800"/>
              <a:buChar char="•"/>
              <a:defRPr/>
            </a:lvl3pPr>
            <a:lvl4pPr marL="1828800" lvl="3" indent="-342900" algn="l">
              <a:lnSpc>
                <a:spcPct val="90000"/>
              </a:lnSpc>
              <a:spcBef>
                <a:spcPts val="500"/>
              </a:spcBef>
              <a:spcAft>
                <a:spcPts val="0"/>
              </a:spcAft>
              <a:buClr>
                <a:srgbClr val="44403F"/>
              </a:buClr>
              <a:buSzPts val="1800"/>
              <a:buChar char="•"/>
              <a:defRPr/>
            </a:lvl4pPr>
            <a:lvl5pPr marL="2286000" lvl="4" indent="-342900" algn="l">
              <a:lnSpc>
                <a:spcPct val="90000"/>
              </a:lnSpc>
              <a:spcBef>
                <a:spcPts val="500"/>
              </a:spcBef>
              <a:spcAft>
                <a:spcPts val="0"/>
              </a:spcAft>
              <a:buClr>
                <a:srgbClr val="4440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6"/>
        <p:cNvGrpSpPr/>
        <p:nvPr/>
      </p:nvGrpSpPr>
      <p:grpSpPr>
        <a:xfrm>
          <a:off x="0" y="0"/>
          <a:ext cx="0" cy="0"/>
          <a:chOff x="0" y="0"/>
          <a:chExt cx="0" cy="0"/>
        </a:xfrm>
      </p:grpSpPr>
      <p:sp>
        <p:nvSpPr>
          <p:cNvPr id="57" name="Google Shape;57;p7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440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4403F"/>
              </a:buClr>
              <a:buSzPts val="1800"/>
              <a:buChar char="•"/>
              <a:defRPr/>
            </a:lvl1pPr>
            <a:lvl2pPr marL="914400" lvl="1" indent="-342900" algn="l">
              <a:lnSpc>
                <a:spcPct val="90000"/>
              </a:lnSpc>
              <a:spcBef>
                <a:spcPts val="500"/>
              </a:spcBef>
              <a:spcAft>
                <a:spcPts val="0"/>
              </a:spcAft>
              <a:buClr>
                <a:srgbClr val="44403F"/>
              </a:buClr>
              <a:buSzPts val="1800"/>
              <a:buChar char="•"/>
              <a:defRPr/>
            </a:lvl2pPr>
            <a:lvl3pPr marL="1371600" lvl="2" indent="-342900" algn="l">
              <a:lnSpc>
                <a:spcPct val="90000"/>
              </a:lnSpc>
              <a:spcBef>
                <a:spcPts val="500"/>
              </a:spcBef>
              <a:spcAft>
                <a:spcPts val="0"/>
              </a:spcAft>
              <a:buClr>
                <a:srgbClr val="44403F"/>
              </a:buClr>
              <a:buSzPts val="1800"/>
              <a:buChar char="•"/>
              <a:defRPr/>
            </a:lvl3pPr>
            <a:lvl4pPr marL="1828800" lvl="3" indent="-342900" algn="l">
              <a:lnSpc>
                <a:spcPct val="90000"/>
              </a:lnSpc>
              <a:spcBef>
                <a:spcPts val="500"/>
              </a:spcBef>
              <a:spcAft>
                <a:spcPts val="0"/>
              </a:spcAft>
              <a:buClr>
                <a:srgbClr val="44403F"/>
              </a:buClr>
              <a:buSzPts val="1800"/>
              <a:buChar char="•"/>
              <a:defRPr/>
            </a:lvl4pPr>
            <a:lvl5pPr marL="2286000" lvl="4" indent="-342900" algn="l">
              <a:lnSpc>
                <a:spcPct val="90000"/>
              </a:lnSpc>
              <a:spcBef>
                <a:spcPts val="500"/>
              </a:spcBef>
              <a:spcAft>
                <a:spcPts val="0"/>
              </a:spcAft>
              <a:buClr>
                <a:srgbClr val="4440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9"/>
        <p:cNvGrpSpPr/>
        <p:nvPr/>
      </p:nvGrpSpPr>
      <p:grpSpPr>
        <a:xfrm>
          <a:off x="0" y="0"/>
          <a:ext cx="0" cy="0"/>
          <a:chOff x="0" y="0"/>
          <a:chExt cx="0" cy="0"/>
        </a:xfrm>
      </p:grpSpPr>
      <p:sp>
        <p:nvSpPr>
          <p:cNvPr id="60" name="Google Shape;60;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440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4403F"/>
              </a:buClr>
              <a:buSzPts val="1800"/>
              <a:buChar char="•"/>
              <a:defRPr/>
            </a:lvl1pPr>
            <a:lvl2pPr marL="914400" lvl="1" indent="-342900" algn="l">
              <a:lnSpc>
                <a:spcPct val="90000"/>
              </a:lnSpc>
              <a:spcBef>
                <a:spcPts val="500"/>
              </a:spcBef>
              <a:spcAft>
                <a:spcPts val="0"/>
              </a:spcAft>
              <a:buClr>
                <a:srgbClr val="44403F"/>
              </a:buClr>
              <a:buSzPts val="1800"/>
              <a:buChar char="•"/>
              <a:defRPr/>
            </a:lvl2pPr>
            <a:lvl3pPr marL="1371600" lvl="2" indent="-342900" algn="l">
              <a:lnSpc>
                <a:spcPct val="90000"/>
              </a:lnSpc>
              <a:spcBef>
                <a:spcPts val="500"/>
              </a:spcBef>
              <a:spcAft>
                <a:spcPts val="0"/>
              </a:spcAft>
              <a:buClr>
                <a:srgbClr val="44403F"/>
              </a:buClr>
              <a:buSzPts val="1800"/>
              <a:buChar char="•"/>
              <a:defRPr/>
            </a:lvl3pPr>
            <a:lvl4pPr marL="1828800" lvl="3" indent="-342900" algn="l">
              <a:lnSpc>
                <a:spcPct val="90000"/>
              </a:lnSpc>
              <a:spcBef>
                <a:spcPts val="500"/>
              </a:spcBef>
              <a:spcAft>
                <a:spcPts val="0"/>
              </a:spcAft>
              <a:buClr>
                <a:srgbClr val="44403F"/>
              </a:buClr>
              <a:buSzPts val="1800"/>
              <a:buChar char="•"/>
              <a:defRPr/>
            </a:lvl4pPr>
            <a:lvl5pPr marL="2286000" lvl="4" indent="-342900" algn="l">
              <a:lnSpc>
                <a:spcPct val="90000"/>
              </a:lnSpc>
              <a:spcBef>
                <a:spcPts val="500"/>
              </a:spcBef>
              <a:spcAft>
                <a:spcPts val="0"/>
              </a:spcAft>
              <a:buClr>
                <a:srgbClr val="4440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75"/>
          <p:cNvSpPr>
            <a:spLocks noGrp="1"/>
          </p:cNvSpPr>
          <p:nvPr>
            <p:ph type="pic" idx="2"/>
          </p:nvPr>
        </p:nvSpPr>
        <p:spPr>
          <a:xfrm>
            <a:off x="323850" y="5289550"/>
            <a:ext cx="1681163" cy="4333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44403F"/>
              </a:buClr>
              <a:buSzPts val="2800"/>
              <a:buFont typeface="Arial"/>
              <a:buChar char="•"/>
              <a:defRPr sz="2800" b="0" i="0" u="none" strike="noStrike" cap="none">
                <a:solidFill>
                  <a:srgbClr val="44403F"/>
                </a:solidFill>
                <a:latin typeface="Arial"/>
                <a:ea typeface="Arial"/>
                <a:cs typeface="Arial"/>
                <a:sym typeface="Arial"/>
              </a:defRPr>
            </a:lvl1pPr>
            <a:lvl2pPr marR="0" lvl="1" algn="l" rtl="0">
              <a:lnSpc>
                <a:spcPct val="90000"/>
              </a:lnSpc>
              <a:spcBef>
                <a:spcPts val="500"/>
              </a:spcBef>
              <a:spcAft>
                <a:spcPts val="0"/>
              </a:spcAft>
              <a:buClr>
                <a:srgbClr val="44403F"/>
              </a:buClr>
              <a:buSzPts val="2400"/>
              <a:buFont typeface="Arial"/>
              <a:buChar char="•"/>
              <a:defRPr sz="2400" b="0" i="0" u="none" strike="noStrike" cap="none">
                <a:solidFill>
                  <a:srgbClr val="44403F"/>
                </a:solidFill>
                <a:latin typeface="Arial"/>
                <a:ea typeface="Arial"/>
                <a:cs typeface="Arial"/>
                <a:sym typeface="Arial"/>
              </a:defRPr>
            </a:lvl2pPr>
            <a:lvl3pPr marR="0" lvl="2" algn="l" rtl="0">
              <a:lnSpc>
                <a:spcPct val="90000"/>
              </a:lnSpc>
              <a:spcBef>
                <a:spcPts val="500"/>
              </a:spcBef>
              <a:spcAft>
                <a:spcPts val="0"/>
              </a:spcAft>
              <a:buClr>
                <a:srgbClr val="44403F"/>
              </a:buClr>
              <a:buSzPts val="2000"/>
              <a:buFont typeface="Arial"/>
              <a:buChar char="•"/>
              <a:defRPr sz="2000" b="0" i="0" u="none" strike="noStrike" cap="none">
                <a:solidFill>
                  <a:srgbClr val="44403F"/>
                </a:solidFill>
                <a:latin typeface="Arial"/>
                <a:ea typeface="Arial"/>
                <a:cs typeface="Arial"/>
                <a:sym typeface="Arial"/>
              </a:defRPr>
            </a:lvl3pPr>
            <a:lvl4pPr marR="0" lvl="3" algn="l" rtl="0">
              <a:lnSpc>
                <a:spcPct val="90000"/>
              </a:lnSpc>
              <a:spcBef>
                <a:spcPts val="500"/>
              </a:spcBef>
              <a:spcAft>
                <a:spcPts val="0"/>
              </a:spcAft>
              <a:buClr>
                <a:srgbClr val="44403F"/>
              </a:buClr>
              <a:buSzPts val="1800"/>
              <a:buFont typeface="Arial"/>
              <a:buChar char="•"/>
              <a:defRPr sz="1800" b="0" i="0" u="none" strike="noStrike" cap="none">
                <a:solidFill>
                  <a:srgbClr val="44403F"/>
                </a:solidFill>
                <a:latin typeface="Arial"/>
                <a:ea typeface="Arial"/>
                <a:cs typeface="Arial"/>
                <a:sym typeface="Arial"/>
              </a:defRPr>
            </a:lvl4pPr>
            <a:lvl5pPr marR="0" lvl="4" algn="l" rtl="0">
              <a:lnSpc>
                <a:spcPct val="90000"/>
              </a:lnSpc>
              <a:spcBef>
                <a:spcPts val="500"/>
              </a:spcBef>
              <a:spcAft>
                <a:spcPts val="0"/>
              </a:spcAft>
              <a:buClr>
                <a:srgbClr val="44403F"/>
              </a:buClr>
              <a:buSzPts val="1800"/>
              <a:buFont typeface="Arial"/>
              <a:buChar char="•"/>
              <a:defRPr sz="1800" b="0" i="0" u="none" strike="noStrike" cap="none">
                <a:solidFill>
                  <a:srgbClr val="4440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4403F"/>
              </a:buClr>
              <a:buSzPts val="4400"/>
              <a:buFont typeface="Montserrat"/>
              <a:buNone/>
              <a:defRPr>
                <a:solidFill>
                  <a:srgbClr val="4440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44403F"/>
              </a:buClr>
              <a:buSzPts val="2800"/>
              <a:buChar char="•"/>
              <a:defRPr>
                <a:solidFill>
                  <a:srgbClr val="44403F"/>
                </a:solidFill>
              </a:defRPr>
            </a:lvl1pPr>
            <a:lvl2pPr marL="914400" lvl="1" indent="-381000" algn="l">
              <a:lnSpc>
                <a:spcPct val="90000"/>
              </a:lnSpc>
              <a:spcBef>
                <a:spcPts val="500"/>
              </a:spcBef>
              <a:spcAft>
                <a:spcPts val="0"/>
              </a:spcAft>
              <a:buClr>
                <a:srgbClr val="44403F"/>
              </a:buClr>
              <a:buSzPts val="2400"/>
              <a:buChar char="•"/>
              <a:defRPr>
                <a:solidFill>
                  <a:srgbClr val="44403F"/>
                </a:solidFill>
              </a:defRPr>
            </a:lvl2pPr>
            <a:lvl3pPr marL="1371600" lvl="2" indent="-355600" algn="l">
              <a:lnSpc>
                <a:spcPct val="90000"/>
              </a:lnSpc>
              <a:spcBef>
                <a:spcPts val="500"/>
              </a:spcBef>
              <a:spcAft>
                <a:spcPts val="0"/>
              </a:spcAft>
              <a:buClr>
                <a:srgbClr val="44403F"/>
              </a:buClr>
              <a:buSzPts val="2000"/>
              <a:buChar char="•"/>
              <a:defRPr>
                <a:solidFill>
                  <a:srgbClr val="44403F"/>
                </a:solidFill>
              </a:defRPr>
            </a:lvl3pPr>
            <a:lvl4pPr marL="1828800" lvl="3" indent="-342900" algn="l">
              <a:lnSpc>
                <a:spcPct val="90000"/>
              </a:lnSpc>
              <a:spcBef>
                <a:spcPts val="500"/>
              </a:spcBef>
              <a:spcAft>
                <a:spcPts val="0"/>
              </a:spcAft>
              <a:buClr>
                <a:srgbClr val="44403F"/>
              </a:buClr>
              <a:buSzPts val="1800"/>
              <a:buChar char="•"/>
              <a:defRPr>
                <a:solidFill>
                  <a:srgbClr val="44403F"/>
                </a:solidFill>
              </a:defRPr>
            </a:lvl4pPr>
            <a:lvl5pPr marL="2286000" lvl="4" indent="-342900" algn="l">
              <a:lnSpc>
                <a:spcPct val="90000"/>
              </a:lnSpc>
              <a:spcBef>
                <a:spcPts val="500"/>
              </a:spcBef>
              <a:spcAft>
                <a:spcPts val="0"/>
              </a:spcAft>
              <a:buClr>
                <a:srgbClr val="44403F"/>
              </a:buClr>
              <a:buSzPts val="1800"/>
              <a:buChar char="•"/>
              <a:defRPr>
                <a:solidFill>
                  <a:srgbClr val="4440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5" name="Google Shape;25;p65"/>
          <p:cNvCxnSpPr/>
          <p:nvPr/>
        </p:nvCxnSpPr>
        <p:spPr>
          <a:xfrm>
            <a:off x="838200" y="1582994"/>
            <a:ext cx="10515600" cy="19664"/>
          </a:xfrm>
          <a:prstGeom prst="straightConnector1">
            <a:avLst/>
          </a:prstGeom>
          <a:noFill/>
          <a:ln w="47625" cap="flat" cmpd="sng">
            <a:solidFill>
              <a:srgbClr val="0653A2"/>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440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4403F"/>
              </a:buClr>
              <a:buSzPts val="2400"/>
              <a:buNone/>
              <a:defRPr sz="2400" b="1"/>
            </a:lvl1pPr>
            <a:lvl2pPr marL="914400" lvl="1" indent="-228600" algn="l">
              <a:lnSpc>
                <a:spcPct val="90000"/>
              </a:lnSpc>
              <a:spcBef>
                <a:spcPts val="500"/>
              </a:spcBef>
              <a:spcAft>
                <a:spcPts val="0"/>
              </a:spcAft>
              <a:buClr>
                <a:srgbClr val="44403F"/>
              </a:buClr>
              <a:buSzPts val="2000"/>
              <a:buNone/>
              <a:defRPr sz="2000" b="1"/>
            </a:lvl2pPr>
            <a:lvl3pPr marL="1371600" lvl="2" indent="-228600" algn="l">
              <a:lnSpc>
                <a:spcPct val="90000"/>
              </a:lnSpc>
              <a:spcBef>
                <a:spcPts val="500"/>
              </a:spcBef>
              <a:spcAft>
                <a:spcPts val="0"/>
              </a:spcAft>
              <a:buClr>
                <a:srgbClr val="44403F"/>
              </a:buClr>
              <a:buSzPts val="1800"/>
              <a:buNone/>
              <a:defRPr sz="1800" b="1"/>
            </a:lvl3pPr>
            <a:lvl4pPr marL="1828800" lvl="3" indent="-228600" algn="l">
              <a:lnSpc>
                <a:spcPct val="90000"/>
              </a:lnSpc>
              <a:spcBef>
                <a:spcPts val="500"/>
              </a:spcBef>
              <a:spcAft>
                <a:spcPts val="0"/>
              </a:spcAft>
              <a:buClr>
                <a:srgbClr val="44403F"/>
              </a:buClr>
              <a:buSzPts val="1600"/>
              <a:buNone/>
              <a:defRPr sz="1600" b="1"/>
            </a:lvl4pPr>
            <a:lvl5pPr marL="2286000" lvl="4" indent="-228600" algn="l">
              <a:lnSpc>
                <a:spcPct val="90000"/>
              </a:lnSpc>
              <a:spcBef>
                <a:spcPts val="500"/>
              </a:spcBef>
              <a:spcAft>
                <a:spcPts val="0"/>
              </a:spcAft>
              <a:buClr>
                <a:srgbClr val="4440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4403F"/>
              </a:buClr>
              <a:buSzPts val="1800"/>
              <a:buChar char="•"/>
              <a:defRPr/>
            </a:lvl1pPr>
            <a:lvl2pPr marL="914400" lvl="1" indent="-342900" algn="l">
              <a:lnSpc>
                <a:spcPct val="90000"/>
              </a:lnSpc>
              <a:spcBef>
                <a:spcPts val="500"/>
              </a:spcBef>
              <a:spcAft>
                <a:spcPts val="0"/>
              </a:spcAft>
              <a:buClr>
                <a:srgbClr val="44403F"/>
              </a:buClr>
              <a:buSzPts val="1800"/>
              <a:buChar char="•"/>
              <a:defRPr/>
            </a:lvl2pPr>
            <a:lvl3pPr marL="1371600" lvl="2" indent="-342900" algn="l">
              <a:lnSpc>
                <a:spcPct val="90000"/>
              </a:lnSpc>
              <a:spcBef>
                <a:spcPts val="500"/>
              </a:spcBef>
              <a:spcAft>
                <a:spcPts val="0"/>
              </a:spcAft>
              <a:buClr>
                <a:srgbClr val="44403F"/>
              </a:buClr>
              <a:buSzPts val="1800"/>
              <a:buChar char="•"/>
              <a:defRPr/>
            </a:lvl3pPr>
            <a:lvl4pPr marL="1828800" lvl="3" indent="-342900" algn="l">
              <a:lnSpc>
                <a:spcPct val="90000"/>
              </a:lnSpc>
              <a:spcBef>
                <a:spcPts val="500"/>
              </a:spcBef>
              <a:spcAft>
                <a:spcPts val="0"/>
              </a:spcAft>
              <a:buClr>
                <a:srgbClr val="44403F"/>
              </a:buClr>
              <a:buSzPts val="1800"/>
              <a:buChar char="•"/>
              <a:defRPr/>
            </a:lvl4pPr>
            <a:lvl5pPr marL="2286000" lvl="4" indent="-342900" algn="l">
              <a:lnSpc>
                <a:spcPct val="90000"/>
              </a:lnSpc>
              <a:spcBef>
                <a:spcPts val="500"/>
              </a:spcBef>
              <a:spcAft>
                <a:spcPts val="0"/>
              </a:spcAft>
              <a:buClr>
                <a:srgbClr val="4440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4403F"/>
              </a:buClr>
              <a:buSzPts val="2400"/>
              <a:buNone/>
              <a:defRPr sz="2400" b="1"/>
            </a:lvl1pPr>
            <a:lvl2pPr marL="914400" lvl="1" indent="-228600" algn="l">
              <a:lnSpc>
                <a:spcPct val="90000"/>
              </a:lnSpc>
              <a:spcBef>
                <a:spcPts val="500"/>
              </a:spcBef>
              <a:spcAft>
                <a:spcPts val="0"/>
              </a:spcAft>
              <a:buClr>
                <a:srgbClr val="44403F"/>
              </a:buClr>
              <a:buSzPts val="2000"/>
              <a:buNone/>
              <a:defRPr sz="2000" b="1"/>
            </a:lvl2pPr>
            <a:lvl3pPr marL="1371600" lvl="2" indent="-228600" algn="l">
              <a:lnSpc>
                <a:spcPct val="90000"/>
              </a:lnSpc>
              <a:spcBef>
                <a:spcPts val="500"/>
              </a:spcBef>
              <a:spcAft>
                <a:spcPts val="0"/>
              </a:spcAft>
              <a:buClr>
                <a:srgbClr val="44403F"/>
              </a:buClr>
              <a:buSzPts val="1800"/>
              <a:buNone/>
              <a:defRPr sz="1800" b="1"/>
            </a:lvl3pPr>
            <a:lvl4pPr marL="1828800" lvl="3" indent="-228600" algn="l">
              <a:lnSpc>
                <a:spcPct val="90000"/>
              </a:lnSpc>
              <a:spcBef>
                <a:spcPts val="500"/>
              </a:spcBef>
              <a:spcAft>
                <a:spcPts val="0"/>
              </a:spcAft>
              <a:buClr>
                <a:srgbClr val="44403F"/>
              </a:buClr>
              <a:buSzPts val="1600"/>
              <a:buNone/>
              <a:defRPr sz="1600" b="1"/>
            </a:lvl4pPr>
            <a:lvl5pPr marL="2286000" lvl="4" indent="-228600" algn="l">
              <a:lnSpc>
                <a:spcPct val="90000"/>
              </a:lnSpc>
              <a:spcBef>
                <a:spcPts val="500"/>
              </a:spcBef>
              <a:spcAft>
                <a:spcPts val="0"/>
              </a:spcAft>
              <a:buClr>
                <a:srgbClr val="4440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6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4403F"/>
              </a:buClr>
              <a:buSzPts val="1800"/>
              <a:buChar char="•"/>
              <a:defRPr/>
            </a:lvl1pPr>
            <a:lvl2pPr marL="914400" lvl="1" indent="-342900" algn="l">
              <a:lnSpc>
                <a:spcPct val="90000"/>
              </a:lnSpc>
              <a:spcBef>
                <a:spcPts val="500"/>
              </a:spcBef>
              <a:spcAft>
                <a:spcPts val="0"/>
              </a:spcAft>
              <a:buClr>
                <a:srgbClr val="44403F"/>
              </a:buClr>
              <a:buSzPts val="1800"/>
              <a:buChar char="•"/>
              <a:defRPr/>
            </a:lvl2pPr>
            <a:lvl3pPr marL="1371600" lvl="2" indent="-342900" algn="l">
              <a:lnSpc>
                <a:spcPct val="90000"/>
              </a:lnSpc>
              <a:spcBef>
                <a:spcPts val="500"/>
              </a:spcBef>
              <a:spcAft>
                <a:spcPts val="0"/>
              </a:spcAft>
              <a:buClr>
                <a:srgbClr val="44403F"/>
              </a:buClr>
              <a:buSzPts val="1800"/>
              <a:buChar char="•"/>
              <a:defRPr/>
            </a:lvl3pPr>
            <a:lvl4pPr marL="1828800" lvl="3" indent="-342900" algn="l">
              <a:lnSpc>
                <a:spcPct val="90000"/>
              </a:lnSpc>
              <a:spcBef>
                <a:spcPts val="500"/>
              </a:spcBef>
              <a:spcAft>
                <a:spcPts val="0"/>
              </a:spcAft>
              <a:buClr>
                <a:srgbClr val="44403F"/>
              </a:buClr>
              <a:buSzPts val="1800"/>
              <a:buChar char="•"/>
              <a:defRPr/>
            </a:lvl4pPr>
            <a:lvl5pPr marL="2286000" lvl="4" indent="-342900" algn="l">
              <a:lnSpc>
                <a:spcPct val="90000"/>
              </a:lnSpc>
              <a:spcBef>
                <a:spcPts val="500"/>
              </a:spcBef>
              <a:spcAft>
                <a:spcPts val="0"/>
              </a:spcAft>
              <a:buClr>
                <a:srgbClr val="4440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 name="Google Shape;32;p66"/>
          <p:cNvCxnSpPr/>
          <p:nvPr/>
        </p:nvCxnSpPr>
        <p:spPr>
          <a:xfrm>
            <a:off x="838200" y="1582994"/>
            <a:ext cx="10515600" cy="19664"/>
          </a:xfrm>
          <a:prstGeom prst="straightConnector1">
            <a:avLst/>
          </a:prstGeom>
          <a:noFill/>
          <a:ln w="47625" cap="flat" cmpd="sng">
            <a:solidFill>
              <a:srgbClr val="0653A2"/>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440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5" name="Google Shape;35;p67"/>
          <p:cNvCxnSpPr/>
          <p:nvPr/>
        </p:nvCxnSpPr>
        <p:spPr>
          <a:xfrm>
            <a:off x="838200" y="1582994"/>
            <a:ext cx="10515600" cy="19664"/>
          </a:xfrm>
          <a:prstGeom prst="straightConnector1">
            <a:avLst/>
          </a:prstGeom>
          <a:noFill/>
          <a:ln w="47625" cap="flat" cmpd="sng">
            <a:solidFill>
              <a:srgbClr val="0653A2"/>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4403F"/>
              </a:buClr>
              <a:buSzPts val="6000"/>
              <a:buFont typeface="Montserra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440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4403F"/>
              </a:buClr>
              <a:buSzPts val="1800"/>
              <a:buChar char="•"/>
              <a:defRPr/>
            </a:lvl1pPr>
            <a:lvl2pPr marL="914400" lvl="1" indent="-342900" algn="l">
              <a:lnSpc>
                <a:spcPct val="90000"/>
              </a:lnSpc>
              <a:spcBef>
                <a:spcPts val="500"/>
              </a:spcBef>
              <a:spcAft>
                <a:spcPts val="0"/>
              </a:spcAft>
              <a:buClr>
                <a:srgbClr val="44403F"/>
              </a:buClr>
              <a:buSzPts val="1800"/>
              <a:buChar char="•"/>
              <a:defRPr/>
            </a:lvl2pPr>
            <a:lvl3pPr marL="1371600" lvl="2" indent="-342900" algn="l">
              <a:lnSpc>
                <a:spcPct val="90000"/>
              </a:lnSpc>
              <a:spcBef>
                <a:spcPts val="500"/>
              </a:spcBef>
              <a:spcAft>
                <a:spcPts val="0"/>
              </a:spcAft>
              <a:buClr>
                <a:srgbClr val="44403F"/>
              </a:buClr>
              <a:buSzPts val="1800"/>
              <a:buChar char="•"/>
              <a:defRPr/>
            </a:lvl3pPr>
            <a:lvl4pPr marL="1828800" lvl="3" indent="-342900" algn="l">
              <a:lnSpc>
                <a:spcPct val="90000"/>
              </a:lnSpc>
              <a:spcBef>
                <a:spcPts val="500"/>
              </a:spcBef>
              <a:spcAft>
                <a:spcPts val="0"/>
              </a:spcAft>
              <a:buClr>
                <a:srgbClr val="44403F"/>
              </a:buClr>
              <a:buSzPts val="1800"/>
              <a:buChar char="•"/>
              <a:defRPr/>
            </a:lvl4pPr>
            <a:lvl5pPr marL="2286000" lvl="4" indent="-342900" algn="l">
              <a:lnSpc>
                <a:spcPct val="90000"/>
              </a:lnSpc>
              <a:spcBef>
                <a:spcPts val="500"/>
              </a:spcBef>
              <a:spcAft>
                <a:spcPts val="0"/>
              </a:spcAft>
              <a:buClr>
                <a:srgbClr val="4440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4403F"/>
              </a:buClr>
              <a:buSzPts val="1800"/>
              <a:buChar char="•"/>
              <a:defRPr/>
            </a:lvl1pPr>
            <a:lvl2pPr marL="914400" lvl="1" indent="-342900" algn="l">
              <a:lnSpc>
                <a:spcPct val="90000"/>
              </a:lnSpc>
              <a:spcBef>
                <a:spcPts val="500"/>
              </a:spcBef>
              <a:spcAft>
                <a:spcPts val="0"/>
              </a:spcAft>
              <a:buClr>
                <a:srgbClr val="44403F"/>
              </a:buClr>
              <a:buSzPts val="1800"/>
              <a:buChar char="•"/>
              <a:defRPr/>
            </a:lvl2pPr>
            <a:lvl3pPr marL="1371600" lvl="2" indent="-342900" algn="l">
              <a:lnSpc>
                <a:spcPct val="90000"/>
              </a:lnSpc>
              <a:spcBef>
                <a:spcPts val="500"/>
              </a:spcBef>
              <a:spcAft>
                <a:spcPts val="0"/>
              </a:spcAft>
              <a:buClr>
                <a:srgbClr val="44403F"/>
              </a:buClr>
              <a:buSzPts val="1800"/>
              <a:buChar char="•"/>
              <a:defRPr/>
            </a:lvl3pPr>
            <a:lvl4pPr marL="1828800" lvl="3" indent="-342900" algn="l">
              <a:lnSpc>
                <a:spcPct val="90000"/>
              </a:lnSpc>
              <a:spcBef>
                <a:spcPts val="500"/>
              </a:spcBef>
              <a:spcAft>
                <a:spcPts val="0"/>
              </a:spcAft>
              <a:buClr>
                <a:srgbClr val="44403F"/>
              </a:buClr>
              <a:buSzPts val="1800"/>
              <a:buChar char="•"/>
              <a:defRPr/>
            </a:lvl4pPr>
            <a:lvl5pPr marL="2286000" lvl="4" indent="-342900" algn="l">
              <a:lnSpc>
                <a:spcPct val="90000"/>
              </a:lnSpc>
              <a:spcBef>
                <a:spcPts val="500"/>
              </a:spcBef>
              <a:spcAft>
                <a:spcPts val="0"/>
              </a:spcAft>
              <a:buClr>
                <a:srgbClr val="4440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 name="Google Shape;43;p69"/>
          <p:cNvCxnSpPr/>
          <p:nvPr/>
        </p:nvCxnSpPr>
        <p:spPr>
          <a:xfrm>
            <a:off x="838200" y="1582994"/>
            <a:ext cx="10515600" cy="19664"/>
          </a:xfrm>
          <a:prstGeom prst="straightConnector1">
            <a:avLst/>
          </a:prstGeom>
          <a:noFill/>
          <a:ln w="47625" cap="flat" cmpd="sng">
            <a:solidFill>
              <a:srgbClr val="0653A2"/>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
        <p:cNvGrpSpPr/>
        <p:nvPr/>
      </p:nvGrpSpPr>
      <p:grpSpPr>
        <a:xfrm>
          <a:off x="0" y="0"/>
          <a:ext cx="0" cy="0"/>
          <a:chOff x="0" y="0"/>
          <a:chExt cx="0" cy="0"/>
        </a:xfrm>
      </p:grpSpPr>
      <p:sp>
        <p:nvSpPr>
          <p:cNvPr id="46" name="Google Shape;46;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4403F"/>
              </a:buClr>
              <a:buSzPts val="3200"/>
              <a:buFont typeface="Montserrat"/>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44403F"/>
              </a:buClr>
              <a:buSzPts val="3200"/>
              <a:buChar char="•"/>
              <a:defRPr sz="3200"/>
            </a:lvl1pPr>
            <a:lvl2pPr marL="914400" lvl="1" indent="-406400" algn="l">
              <a:lnSpc>
                <a:spcPct val="90000"/>
              </a:lnSpc>
              <a:spcBef>
                <a:spcPts val="500"/>
              </a:spcBef>
              <a:spcAft>
                <a:spcPts val="0"/>
              </a:spcAft>
              <a:buClr>
                <a:srgbClr val="44403F"/>
              </a:buClr>
              <a:buSzPts val="2800"/>
              <a:buChar char="•"/>
              <a:defRPr sz="2800"/>
            </a:lvl2pPr>
            <a:lvl3pPr marL="1371600" lvl="2" indent="-381000" algn="l">
              <a:lnSpc>
                <a:spcPct val="90000"/>
              </a:lnSpc>
              <a:spcBef>
                <a:spcPts val="500"/>
              </a:spcBef>
              <a:spcAft>
                <a:spcPts val="0"/>
              </a:spcAft>
              <a:buClr>
                <a:srgbClr val="44403F"/>
              </a:buClr>
              <a:buSzPts val="2400"/>
              <a:buChar char="•"/>
              <a:defRPr sz="2400"/>
            </a:lvl3pPr>
            <a:lvl4pPr marL="1828800" lvl="3" indent="-355600" algn="l">
              <a:lnSpc>
                <a:spcPct val="90000"/>
              </a:lnSpc>
              <a:spcBef>
                <a:spcPts val="500"/>
              </a:spcBef>
              <a:spcAft>
                <a:spcPts val="0"/>
              </a:spcAft>
              <a:buClr>
                <a:srgbClr val="44403F"/>
              </a:buClr>
              <a:buSzPts val="2000"/>
              <a:buChar char="•"/>
              <a:defRPr sz="2000"/>
            </a:lvl4pPr>
            <a:lvl5pPr marL="2286000" lvl="4" indent="-355600" algn="l">
              <a:lnSpc>
                <a:spcPct val="90000"/>
              </a:lnSpc>
              <a:spcBef>
                <a:spcPts val="500"/>
              </a:spcBef>
              <a:spcAft>
                <a:spcPts val="0"/>
              </a:spcAft>
              <a:buClr>
                <a:srgbClr val="44403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8" name="Google Shape;48;p7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4403F"/>
              </a:buClr>
              <a:buSzPts val="1600"/>
              <a:buNone/>
              <a:defRPr sz="1600"/>
            </a:lvl1pPr>
            <a:lvl2pPr marL="914400" lvl="1" indent="-228600" algn="l">
              <a:lnSpc>
                <a:spcPct val="90000"/>
              </a:lnSpc>
              <a:spcBef>
                <a:spcPts val="500"/>
              </a:spcBef>
              <a:spcAft>
                <a:spcPts val="0"/>
              </a:spcAft>
              <a:buClr>
                <a:srgbClr val="44403F"/>
              </a:buClr>
              <a:buSzPts val="1400"/>
              <a:buNone/>
              <a:defRPr sz="1400"/>
            </a:lvl2pPr>
            <a:lvl3pPr marL="1371600" lvl="2" indent="-228600" algn="l">
              <a:lnSpc>
                <a:spcPct val="90000"/>
              </a:lnSpc>
              <a:spcBef>
                <a:spcPts val="500"/>
              </a:spcBef>
              <a:spcAft>
                <a:spcPts val="0"/>
              </a:spcAft>
              <a:buClr>
                <a:srgbClr val="44403F"/>
              </a:buClr>
              <a:buSzPts val="1200"/>
              <a:buNone/>
              <a:defRPr sz="1200"/>
            </a:lvl3pPr>
            <a:lvl4pPr marL="1828800" lvl="3" indent="-228600" algn="l">
              <a:lnSpc>
                <a:spcPct val="90000"/>
              </a:lnSpc>
              <a:spcBef>
                <a:spcPts val="500"/>
              </a:spcBef>
              <a:spcAft>
                <a:spcPts val="0"/>
              </a:spcAft>
              <a:buClr>
                <a:srgbClr val="44403F"/>
              </a:buClr>
              <a:buSzPts val="1000"/>
              <a:buNone/>
              <a:defRPr sz="1000"/>
            </a:lvl4pPr>
            <a:lvl5pPr marL="2286000" lvl="4" indent="-228600" algn="l">
              <a:lnSpc>
                <a:spcPct val="90000"/>
              </a:lnSpc>
              <a:spcBef>
                <a:spcPts val="500"/>
              </a:spcBef>
              <a:spcAft>
                <a:spcPts val="0"/>
              </a:spcAft>
              <a:buClr>
                <a:srgbClr val="4440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4403F"/>
              </a:buClr>
              <a:buSzPts val="3200"/>
              <a:buFont typeface="Montserrat"/>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44403F"/>
              </a:buClr>
              <a:buSzPts val="3200"/>
              <a:buFont typeface="Arial"/>
              <a:buNone/>
              <a:defRPr sz="3200" b="0" i="0" u="none" strike="noStrike" cap="none">
                <a:solidFill>
                  <a:srgbClr val="44403F"/>
                </a:solidFill>
                <a:latin typeface="Arial"/>
                <a:ea typeface="Arial"/>
                <a:cs typeface="Arial"/>
                <a:sym typeface="Arial"/>
              </a:defRPr>
            </a:lvl1pPr>
            <a:lvl2pPr marR="0" lvl="1" algn="l" rtl="0">
              <a:lnSpc>
                <a:spcPct val="90000"/>
              </a:lnSpc>
              <a:spcBef>
                <a:spcPts val="500"/>
              </a:spcBef>
              <a:spcAft>
                <a:spcPts val="0"/>
              </a:spcAft>
              <a:buClr>
                <a:srgbClr val="44403F"/>
              </a:buClr>
              <a:buSzPts val="2800"/>
              <a:buFont typeface="Arial"/>
              <a:buNone/>
              <a:defRPr sz="2800" b="0" i="0" u="none" strike="noStrike" cap="none">
                <a:solidFill>
                  <a:srgbClr val="44403F"/>
                </a:solidFill>
                <a:latin typeface="Arial"/>
                <a:ea typeface="Arial"/>
                <a:cs typeface="Arial"/>
                <a:sym typeface="Arial"/>
              </a:defRPr>
            </a:lvl2pPr>
            <a:lvl3pPr marR="0" lvl="2" algn="l" rtl="0">
              <a:lnSpc>
                <a:spcPct val="90000"/>
              </a:lnSpc>
              <a:spcBef>
                <a:spcPts val="500"/>
              </a:spcBef>
              <a:spcAft>
                <a:spcPts val="0"/>
              </a:spcAft>
              <a:buClr>
                <a:srgbClr val="44403F"/>
              </a:buClr>
              <a:buSzPts val="2400"/>
              <a:buFont typeface="Arial"/>
              <a:buNone/>
              <a:defRPr sz="2400" b="0" i="0" u="none" strike="noStrike" cap="none">
                <a:solidFill>
                  <a:srgbClr val="44403F"/>
                </a:solidFill>
                <a:latin typeface="Arial"/>
                <a:ea typeface="Arial"/>
                <a:cs typeface="Arial"/>
                <a:sym typeface="Arial"/>
              </a:defRPr>
            </a:lvl3pPr>
            <a:lvl4pPr marR="0" lvl="3" algn="l" rtl="0">
              <a:lnSpc>
                <a:spcPct val="90000"/>
              </a:lnSpc>
              <a:spcBef>
                <a:spcPts val="500"/>
              </a:spcBef>
              <a:spcAft>
                <a:spcPts val="0"/>
              </a:spcAft>
              <a:buClr>
                <a:srgbClr val="44403F"/>
              </a:buClr>
              <a:buSzPts val="2000"/>
              <a:buFont typeface="Arial"/>
              <a:buNone/>
              <a:defRPr sz="2000" b="0" i="0" u="none" strike="noStrike" cap="none">
                <a:solidFill>
                  <a:srgbClr val="44403F"/>
                </a:solidFill>
                <a:latin typeface="Arial"/>
                <a:ea typeface="Arial"/>
                <a:cs typeface="Arial"/>
                <a:sym typeface="Arial"/>
              </a:defRPr>
            </a:lvl4pPr>
            <a:lvl5pPr marR="0" lvl="4" algn="l" rtl="0">
              <a:lnSpc>
                <a:spcPct val="90000"/>
              </a:lnSpc>
              <a:spcBef>
                <a:spcPts val="500"/>
              </a:spcBef>
              <a:spcAft>
                <a:spcPts val="0"/>
              </a:spcAft>
              <a:buClr>
                <a:srgbClr val="44403F"/>
              </a:buClr>
              <a:buSzPts val="2000"/>
              <a:buFont typeface="Arial"/>
              <a:buNone/>
              <a:defRPr sz="2000" b="0" i="0" u="none" strike="noStrike" cap="none">
                <a:solidFill>
                  <a:srgbClr val="44403F"/>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2" name="Google Shape;52;p7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4403F"/>
              </a:buClr>
              <a:buSzPts val="1600"/>
              <a:buNone/>
              <a:defRPr sz="1600"/>
            </a:lvl1pPr>
            <a:lvl2pPr marL="914400" lvl="1" indent="-228600" algn="l">
              <a:lnSpc>
                <a:spcPct val="90000"/>
              </a:lnSpc>
              <a:spcBef>
                <a:spcPts val="500"/>
              </a:spcBef>
              <a:spcAft>
                <a:spcPts val="0"/>
              </a:spcAft>
              <a:buClr>
                <a:srgbClr val="44403F"/>
              </a:buClr>
              <a:buSzPts val="1400"/>
              <a:buNone/>
              <a:defRPr sz="1400"/>
            </a:lvl2pPr>
            <a:lvl3pPr marL="1371600" lvl="2" indent="-228600" algn="l">
              <a:lnSpc>
                <a:spcPct val="90000"/>
              </a:lnSpc>
              <a:spcBef>
                <a:spcPts val="500"/>
              </a:spcBef>
              <a:spcAft>
                <a:spcPts val="0"/>
              </a:spcAft>
              <a:buClr>
                <a:srgbClr val="44403F"/>
              </a:buClr>
              <a:buSzPts val="1200"/>
              <a:buNone/>
              <a:defRPr sz="1200"/>
            </a:lvl3pPr>
            <a:lvl4pPr marL="1828800" lvl="3" indent="-228600" algn="l">
              <a:lnSpc>
                <a:spcPct val="90000"/>
              </a:lnSpc>
              <a:spcBef>
                <a:spcPts val="500"/>
              </a:spcBef>
              <a:spcAft>
                <a:spcPts val="0"/>
              </a:spcAft>
              <a:buClr>
                <a:srgbClr val="44403F"/>
              </a:buClr>
              <a:buSzPts val="1000"/>
              <a:buNone/>
              <a:defRPr sz="1000"/>
            </a:lvl4pPr>
            <a:lvl5pPr marL="2286000" lvl="4" indent="-228600" algn="l">
              <a:lnSpc>
                <a:spcPct val="90000"/>
              </a:lnSpc>
              <a:spcBef>
                <a:spcPts val="500"/>
              </a:spcBef>
              <a:spcAft>
                <a:spcPts val="0"/>
              </a:spcAft>
              <a:buClr>
                <a:srgbClr val="4440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3" name="Picture 2" descr="A green and blue line&#10;&#10;Description automatically generated">
            <a:extLst>
              <a:ext uri="{FF2B5EF4-FFF2-40B4-BE49-F238E27FC236}">
                <a16:creationId xmlns:a16="http://schemas.microsoft.com/office/drawing/2014/main" id="{9C356C2B-0A30-B7D0-9622-93089C4791C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4403F"/>
              </a:buClr>
              <a:buSzPts val="4400"/>
              <a:buFont typeface="Montserrat"/>
              <a:buNone/>
              <a:defRPr sz="4400" b="1" i="0" u="none" strike="noStrike" cap="none">
                <a:solidFill>
                  <a:srgbClr val="4440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44403F"/>
              </a:buClr>
              <a:buSzPts val="2800"/>
              <a:buFont typeface="Arial"/>
              <a:buChar char="•"/>
              <a:defRPr sz="2800" b="0" i="0" u="none" strike="noStrike" cap="none">
                <a:solidFill>
                  <a:srgbClr val="44403F"/>
                </a:solidFill>
                <a:latin typeface="Arial"/>
                <a:ea typeface="Arial"/>
                <a:cs typeface="Arial"/>
                <a:sym typeface="Arial"/>
              </a:defRPr>
            </a:lvl1pPr>
            <a:lvl2pPr marL="914400" marR="0" lvl="1" indent="-381000" algn="l" rtl="0">
              <a:lnSpc>
                <a:spcPct val="90000"/>
              </a:lnSpc>
              <a:spcBef>
                <a:spcPts val="500"/>
              </a:spcBef>
              <a:spcAft>
                <a:spcPts val="0"/>
              </a:spcAft>
              <a:buClr>
                <a:srgbClr val="44403F"/>
              </a:buClr>
              <a:buSzPts val="2400"/>
              <a:buFont typeface="Arial"/>
              <a:buChar char="•"/>
              <a:defRPr sz="2400" b="0" i="0" u="none" strike="noStrike" cap="none">
                <a:solidFill>
                  <a:srgbClr val="44403F"/>
                </a:solidFill>
                <a:latin typeface="Arial"/>
                <a:ea typeface="Arial"/>
                <a:cs typeface="Arial"/>
                <a:sym typeface="Arial"/>
              </a:defRPr>
            </a:lvl2pPr>
            <a:lvl3pPr marL="1371600" marR="0" lvl="2" indent="-355600" algn="l" rtl="0">
              <a:lnSpc>
                <a:spcPct val="90000"/>
              </a:lnSpc>
              <a:spcBef>
                <a:spcPts val="500"/>
              </a:spcBef>
              <a:spcAft>
                <a:spcPts val="0"/>
              </a:spcAft>
              <a:buClr>
                <a:srgbClr val="44403F"/>
              </a:buClr>
              <a:buSzPts val="2000"/>
              <a:buFont typeface="Arial"/>
              <a:buChar char="•"/>
              <a:defRPr sz="2000" b="0" i="0" u="none" strike="noStrike" cap="none">
                <a:solidFill>
                  <a:srgbClr val="44403F"/>
                </a:solidFill>
                <a:latin typeface="Arial"/>
                <a:ea typeface="Arial"/>
                <a:cs typeface="Arial"/>
                <a:sym typeface="Arial"/>
              </a:defRPr>
            </a:lvl3pPr>
            <a:lvl4pPr marL="1828800" marR="0" lvl="3" indent="-342900" algn="l" rtl="0">
              <a:lnSpc>
                <a:spcPct val="90000"/>
              </a:lnSpc>
              <a:spcBef>
                <a:spcPts val="500"/>
              </a:spcBef>
              <a:spcAft>
                <a:spcPts val="0"/>
              </a:spcAft>
              <a:buClr>
                <a:srgbClr val="44403F"/>
              </a:buClr>
              <a:buSzPts val="1800"/>
              <a:buFont typeface="Arial"/>
              <a:buChar char="•"/>
              <a:defRPr sz="1800" b="0" i="0" u="none" strike="noStrike" cap="none">
                <a:solidFill>
                  <a:srgbClr val="44403F"/>
                </a:solidFill>
                <a:latin typeface="Arial"/>
                <a:ea typeface="Arial"/>
                <a:cs typeface="Arial"/>
                <a:sym typeface="Arial"/>
              </a:defRPr>
            </a:lvl4pPr>
            <a:lvl5pPr marL="2286000" marR="0" lvl="4" indent="-342900" algn="l" rtl="0">
              <a:lnSpc>
                <a:spcPct val="90000"/>
              </a:lnSpc>
              <a:spcBef>
                <a:spcPts val="500"/>
              </a:spcBef>
              <a:spcAft>
                <a:spcPts val="0"/>
              </a:spcAft>
              <a:buClr>
                <a:srgbClr val="44403F"/>
              </a:buClr>
              <a:buSzPts val="1800"/>
              <a:buFont typeface="Arial"/>
              <a:buChar char="•"/>
              <a:defRPr sz="1800" b="0" i="0" u="none" strike="noStrike" cap="none">
                <a:solidFill>
                  <a:srgbClr val="4440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63"/>
          <p:cNvSpPr txBox="1"/>
          <p:nvPr/>
        </p:nvSpPr>
        <p:spPr>
          <a:xfrm>
            <a:off x="85858" y="6311900"/>
            <a:ext cx="2264228" cy="36929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chemeClr val="dk1"/>
                </a:solidFill>
                <a:latin typeface="Calibri"/>
                <a:ea typeface="Calibri"/>
                <a:cs typeface="Calibri"/>
                <a:sym typeface="Calibri"/>
              </a:rPr>
              <a:t>INSERT YOUR LOGO</a:t>
            </a:r>
            <a:endParaRPr sz="1050" dirty="0"/>
          </a:p>
        </p:txBody>
      </p:sp>
      <p:sp>
        <p:nvSpPr>
          <p:cNvPr id="18" name="Google Shape;18;p63"/>
          <p:cNvSpPr txBox="1"/>
          <p:nvPr/>
        </p:nvSpPr>
        <p:spPr>
          <a:xfrm>
            <a:off x="2350086" y="6233778"/>
            <a:ext cx="339950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err="1">
                <a:solidFill>
                  <a:srgbClr val="44403F"/>
                </a:solidFill>
                <a:latin typeface="Arial"/>
                <a:ea typeface="Arial"/>
                <a:cs typeface="Arial"/>
                <a:sym typeface="Arial"/>
              </a:rPr>
              <a:t>www.yourpractice.com</a:t>
            </a:r>
            <a:endParaRPr dirty="0"/>
          </a:p>
          <a:p>
            <a:pPr marL="0" marR="0" lvl="0" indent="0" algn="l" rtl="0">
              <a:spcBef>
                <a:spcPts val="0"/>
              </a:spcBef>
              <a:spcAft>
                <a:spcPts val="0"/>
              </a:spcAft>
              <a:buNone/>
            </a:pPr>
            <a:r>
              <a:rPr lang="en-US" sz="1400" dirty="0">
                <a:solidFill>
                  <a:srgbClr val="44403F"/>
                </a:solidFill>
                <a:latin typeface="Arial"/>
                <a:ea typeface="Arial"/>
                <a:cs typeface="Arial"/>
                <a:sym typeface="Arial"/>
              </a:rPr>
              <a:t>Your social media handle</a:t>
            </a:r>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oleObject" Target="../embeddings/oleObject2.bin"/><Relationship Id="rId4" Type="http://schemas.openxmlformats.org/officeDocument/2006/relationships/image" Target="../media/image32.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ncbi.nlm.nih.gov/pubmed/22161382"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nichd.nih.gov/health/topics/pelvicfloor/conditioninfo/Pages/default.aspx"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653A2"/>
              </a:buClr>
              <a:buSzPts val="6000"/>
              <a:buFont typeface="Montserrat"/>
              <a:buNone/>
            </a:pPr>
            <a:r>
              <a:rPr lang="en-US">
                <a:solidFill>
                  <a:srgbClr val="0653A2"/>
                </a:solidFill>
              </a:rPr>
              <a:t>Grand Rounds</a:t>
            </a:r>
            <a:r>
              <a:rPr lang="en-US"/>
              <a:t>	</a:t>
            </a:r>
            <a:endParaRPr/>
          </a:p>
        </p:txBody>
      </p:sp>
      <p:sp>
        <p:nvSpPr>
          <p:cNvPr id="69" name="Google Shape;69;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44403F"/>
              </a:buClr>
              <a:buSzPts val="2400"/>
              <a:buNone/>
            </a:pPr>
            <a:r>
              <a:rPr lang="en-US" dirty="0"/>
              <a:t>Your Name</a:t>
            </a:r>
            <a:endParaRPr dirty="0"/>
          </a:p>
          <a:p>
            <a:pPr marL="0" lvl="0" indent="0" algn="ctr" rtl="0">
              <a:lnSpc>
                <a:spcPct val="90000"/>
              </a:lnSpc>
              <a:spcBef>
                <a:spcPts val="1000"/>
              </a:spcBef>
              <a:spcAft>
                <a:spcPts val="0"/>
              </a:spcAft>
              <a:buClr>
                <a:srgbClr val="44403F"/>
              </a:buClr>
              <a:buSzPts val="2400"/>
              <a:buNone/>
            </a:pPr>
            <a:r>
              <a:rPr lang="en-US" dirty="0"/>
              <a:t>Date of Presentation</a:t>
            </a:r>
            <a:endParaRPr dirty="0"/>
          </a:p>
        </p:txBody>
      </p:sp>
      <p:sp>
        <p:nvSpPr>
          <p:cNvPr id="70" name="Google Shape;70;p1"/>
          <p:cNvSpPr txBox="1"/>
          <p:nvPr/>
        </p:nvSpPr>
        <p:spPr>
          <a:xfrm>
            <a:off x="1981201" y="3429000"/>
            <a:ext cx="8115357" cy="159759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Calibri"/>
              <a:buNone/>
            </a:pPr>
            <a:endParaRPr sz="3600" b="1" i="1">
              <a:solidFill>
                <a:srgbClr val="0C0C0C"/>
              </a:solidFill>
              <a:latin typeface="Arial"/>
              <a:ea typeface="Arial"/>
              <a:cs typeface="Arial"/>
              <a:sym typeface="Arial"/>
            </a:endParaRPr>
          </a:p>
        </p:txBody>
      </p:sp>
      <p:sp>
        <p:nvSpPr>
          <p:cNvPr id="71" name="Google Shape;71;p1"/>
          <p:cNvSpPr txBox="1"/>
          <p:nvPr/>
        </p:nvSpPr>
        <p:spPr>
          <a:xfrm>
            <a:off x="9182100" y="6477000"/>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0"/>
          <p:cNvSpPr txBox="1">
            <a:spLocks noGrp="1"/>
          </p:cNvSpPr>
          <p:nvPr>
            <p:ph type="ctrTitle"/>
          </p:nvPr>
        </p:nvSpPr>
        <p:spPr>
          <a:xfrm>
            <a:off x="0" y="1122363"/>
            <a:ext cx="12295856"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653A2"/>
              </a:buClr>
              <a:buSzPts val="6000"/>
              <a:buFont typeface="Montserrat"/>
              <a:buNone/>
            </a:pPr>
            <a:r>
              <a:rPr lang="en-US">
                <a:solidFill>
                  <a:srgbClr val="0653A2"/>
                </a:solidFill>
              </a:rPr>
              <a:t>Intro to Pelvic Floor Disorders</a:t>
            </a:r>
            <a:endParaRPr/>
          </a:p>
        </p:txBody>
      </p:sp>
      <p:sp>
        <p:nvSpPr>
          <p:cNvPr id="138" name="Google Shape;138;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44403F"/>
              </a:buClr>
              <a:buSzPts val="2400"/>
              <a:buNone/>
            </a:pPr>
            <a:r>
              <a:rPr lang="en-US"/>
              <a:t>About 1:3 women will experience a PFD in her lifetime and 1:9 will have surgery for a PFD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PFDs You May See…</a:t>
            </a:r>
            <a:endParaRPr/>
          </a:p>
        </p:txBody>
      </p:sp>
      <p:sp>
        <p:nvSpPr>
          <p:cNvPr id="145" name="Google Shape;145;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Urinary Incontinence</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Pelvic Organ Prolapse</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Potpourri: Fecal Incontinence, Obstetric Trauma, Fistulas, Vulvar Dystrophies </a:t>
            </a:r>
            <a:endParaRPr dirty="0"/>
          </a:p>
          <a:p>
            <a:pPr marL="228600" lvl="0" indent="-50800" algn="l" rtl="0">
              <a:lnSpc>
                <a:spcPct val="90000"/>
              </a:lnSpc>
              <a:spcBef>
                <a:spcPts val="1000"/>
              </a:spcBef>
              <a:spcAft>
                <a:spcPts val="0"/>
              </a:spcAft>
              <a:buClr>
                <a:srgbClr val="44403F"/>
              </a:buClr>
              <a:buSzPts val="28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aphicFrame>
        <p:nvGraphicFramePr>
          <p:cNvPr id="151" name="Google Shape;151;p12"/>
          <p:cNvGraphicFramePr/>
          <p:nvPr/>
        </p:nvGraphicFramePr>
        <p:xfrm>
          <a:off x="3358055" y="1607354"/>
          <a:ext cx="5518240" cy="4593486"/>
        </p:xfrm>
        <a:graphic>
          <a:graphicData uri="http://schemas.openxmlformats.org/drawingml/2006/chart">
            <c:chart xmlns:c="http://schemas.openxmlformats.org/drawingml/2006/chart" xmlns:r="http://schemas.openxmlformats.org/officeDocument/2006/relationships" r:id="rId3"/>
          </a:graphicData>
        </a:graphic>
      </p:graphicFrame>
      <p:sp>
        <p:nvSpPr>
          <p:cNvPr id="152" name="Google Shape;152;p12"/>
          <p:cNvSpPr/>
          <p:nvPr/>
        </p:nvSpPr>
        <p:spPr>
          <a:xfrm>
            <a:off x="2971800" y="4549448"/>
            <a:ext cx="3005959" cy="1143000"/>
          </a:xfrm>
          <a:prstGeom prst="ellipse">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44403F"/>
                </a:solidFill>
                <a:latin typeface="Arial"/>
                <a:ea typeface="Arial"/>
                <a:cs typeface="Arial"/>
                <a:sym typeface="Arial"/>
              </a:rPr>
              <a:t>41% seek help within 1 year</a:t>
            </a:r>
            <a:endParaRPr/>
          </a:p>
        </p:txBody>
      </p:sp>
      <p:sp>
        <p:nvSpPr>
          <p:cNvPr id="153" name="Google Shape;153;p12"/>
          <p:cNvSpPr/>
          <p:nvPr/>
        </p:nvSpPr>
        <p:spPr>
          <a:xfrm>
            <a:off x="1828801" y="1777001"/>
            <a:ext cx="3652345" cy="1143000"/>
          </a:xfrm>
          <a:prstGeom prst="ellipse">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44403F"/>
                </a:solidFill>
                <a:latin typeface="Arial"/>
                <a:ea typeface="Arial"/>
                <a:cs typeface="Arial"/>
                <a:sym typeface="Arial"/>
              </a:rPr>
              <a:t>26% of women wait over 5 years to seek help</a:t>
            </a:r>
            <a:endParaRPr/>
          </a:p>
        </p:txBody>
      </p:sp>
      <p:sp>
        <p:nvSpPr>
          <p:cNvPr id="154" name="Google Shape;154;p12"/>
          <p:cNvSpPr/>
          <p:nvPr/>
        </p:nvSpPr>
        <p:spPr>
          <a:xfrm>
            <a:off x="7350642" y="2209800"/>
            <a:ext cx="3048000" cy="1143000"/>
          </a:xfrm>
          <a:prstGeom prst="ellipse">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44403F"/>
                </a:solidFill>
                <a:latin typeface="Arial"/>
                <a:ea typeface="Arial"/>
                <a:cs typeface="Arial"/>
                <a:sym typeface="Arial"/>
              </a:rPr>
              <a:t>33% wait 1 to 5 years</a:t>
            </a:r>
            <a:endParaRPr/>
          </a:p>
        </p:txBody>
      </p:sp>
      <p:cxnSp>
        <p:nvCxnSpPr>
          <p:cNvPr id="155" name="Google Shape;155;p12"/>
          <p:cNvCxnSpPr/>
          <p:nvPr/>
        </p:nvCxnSpPr>
        <p:spPr>
          <a:xfrm>
            <a:off x="4065946" y="2798542"/>
            <a:ext cx="506055" cy="554259"/>
          </a:xfrm>
          <a:prstGeom prst="straightConnector1">
            <a:avLst/>
          </a:prstGeom>
          <a:noFill/>
          <a:ln w="19050" cap="flat" cmpd="sng">
            <a:solidFill>
              <a:srgbClr val="7F7F7F"/>
            </a:solidFill>
            <a:prstDash val="solid"/>
            <a:miter lim="800000"/>
            <a:headEnd type="none" w="sm" len="sm"/>
            <a:tailEnd type="none" w="sm" len="sm"/>
          </a:ln>
        </p:spPr>
      </p:cxnSp>
      <p:cxnSp>
        <p:nvCxnSpPr>
          <p:cNvPr id="156" name="Google Shape;156;p12"/>
          <p:cNvCxnSpPr/>
          <p:nvPr/>
        </p:nvCxnSpPr>
        <p:spPr>
          <a:xfrm flipH="1">
            <a:off x="7283302" y="2920002"/>
            <a:ext cx="793898" cy="334047"/>
          </a:xfrm>
          <a:prstGeom prst="straightConnector1">
            <a:avLst/>
          </a:prstGeom>
          <a:noFill/>
          <a:ln w="19050" cap="flat" cmpd="sng">
            <a:solidFill>
              <a:srgbClr val="7F7F7F"/>
            </a:solidFill>
            <a:prstDash val="solid"/>
            <a:miter lim="800000"/>
            <a:headEnd type="none" w="sm" len="sm"/>
            <a:tailEnd type="none" w="sm" len="sm"/>
          </a:ln>
        </p:spPr>
      </p:cxnSp>
      <p:cxnSp>
        <p:nvCxnSpPr>
          <p:cNvPr id="157" name="Google Shape;157;p12"/>
          <p:cNvCxnSpPr/>
          <p:nvPr/>
        </p:nvCxnSpPr>
        <p:spPr>
          <a:xfrm flipH="1">
            <a:off x="4590025" y="4495801"/>
            <a:ext cx="793898" cy="334047"/>
          </a:xfrm>
          <a:prstGeom prst="straightConnector1">
            <a:avLst/>
          </a:prstGeom>
          <a:noFill/>
          <a:ln w="19050" cap="flat" cmpd="sng">
            <a:solidFill>
              <a:srgbClr val="7F7F7F"/>
            </a:solidFill>
            <a:prstDash val="solid"/>
            <a:miter lim="800000"/>
            <a:headEnd type="none" w="sm" len="sm"/>
            <a:tailEnd type="none" w="sm" len="sm"/>
          </a:ln>
        </p:spPr>
      </p:cxnSp>
      <p:sp>
        <p:nvSpPr>
          <p:cNvPr id="158" name="Google Shape;158;p12"/>
          <p:cNvSpPr txBox="1"/>
          <p:nvPr/>
        </p:nvSpPr>
        <p:spPr>
          <a:xfrm>
            <a:off x="1828801" y="5692448"/>
            <a:ext cx="73204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44403F"/>
                </a:solidFill>
                <a:latin typeface="Arial"/>
                <a:ea typeface="Arial"/>
                <a:cs typeface="Arial"/>
                <a:sym typeface="Arial"/>
              </a:rPr>
              <a:t>Norton, P A et al. BMJ, 1988</a:t>
            </a:r>
            <a:endParaRPr/>
          </a:p>
        </p:txBody>
      </p:sp>
      <p:sp>
        <p:nvSpPr>
          <p:cNvPr id="159" name="Google Shape;159;p12"/>
          <p:cNvSpPr txBox="1">
            <a:spLocks noGrp="1"/>
          </p:cNvSpPr>
          <p:nvPr>
            <p:ph type="title"/>
          </p:nvPr>
        </p:nvSpPr>
        <p:spPr>
          <a:xfrm>
            <a:off x="838199" y="365125"/>
            <a:ext cx="106852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Care Seeking in Urinary Incontinence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Symptoms of Urinary Incontinence</a:t>
            </a:r>
            <a:endParaRPr/>
          </a:p>
        </p:txBody>
      </p:sp>
      <p:sp>
        <p:nvSpPr>
          <p:cNvPr id="165" name="Google Shape;165;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rgbClr val="44403F"/>
              </a:buClr>
              <a:buSzPts val="2800"/>
              <a:buChar char="•"/>
            </a:pPr>
            <a:r>
              <a:rPr lang="en-US" dirty="0"/>
              <a:t>Leaking with laughing, coughing, sneezing, lifting, exercise</a:t>
            </a:r>
            <a:endParaRPr dirty="0"/>
          </a:p>
          <a:p>
            <a:pPr marL="228600" lvl="0" indent="-228600" algn="l" rtl="0">
              <a:lnSpc>
                <a:spcPct val="80000"/>
              </a:lnSpc>
              <a:spcBef>
                <a:spcPts val="2200"/>
              </a:spcBef>
              <a:spcAft>
                <a:spcPts val="0"/>
              </a:spcAft>
              <a:buClr>
                <a:srgbClr val="44403F"/>
              </a:buClr>
              <a:buSzPts val="2800"/>
              <a:buChar char="•"/>
            </a:pPr>
            <a:r>
              <a:rPr lang="en-US" dirty="0"/>
              <a:t>"Gotta go, </a:t>
            </a:r>
            <a:r>
              <a:rPr lang="en-US" dirty="0" err="1"/>
              <a:t>gotta</a:t>
            </a:r>
            <a:r>
              <a:rPr lang="en-US" dirty="0"/>
              <a:t> go” and don’t make it on time</a:t>
            </a:r>
            <a:endParaRPr dirty="0"/>
          </a:p>
          <a:p>
            <a:pPr marL="228600" lvl="0" indent="-228600" algn="l" rtl="0">
              <a:lnSpc>
                <a:spcPct val="80000"/>
              </a:lnSpc>
              <a:spcBef>
                <a:spcPts val="2200"/>
              </a:spcBef>
              <a:spcAft>
                <a:spcPts val="0"/>
              </a:spcAft>
              <a:buClr>
                <a:srgbClr val="44403F"/>
              </a:buClr>
              <a:buSzPts val="2800"/>
              <a:buChar char="•"/>
            </a:pPr>
            <a:r>
              <a:rPr lang="en-US" dirty="0"/>
              <a:t>Waking up wetting the bed at night </a:t>
            </a:r>
            <a:endParaRPr dirty="0"/>
          </a:p>
          <a:p>
            <a:pPr marL="228600" lvl="0" indent="-228600" algn="l" rtl="0">
              <a:lnSpc>
                <a:spcPct val="80000"/>
              </a:lnSpc>
              <a:spcBef>
                <a:spcPts val="2200"/>
              </a:spcBef>
              <a:spcAft>
                <a:spcPts val="0"/>
              </a:spcAft>
              <a:buClr>
                <a:srgbClr val="44403F"/>
              </a:buClr>
              <a:buSzPts val="2800"/>
              <a:buChar char="•"/>
            </a:pPr>
            <a:r>
              <a:rPr lang="en-US" dirty="0"/>
              <a:t>Slow or interrupted urine stream or sense of incomplete bladder emptying</a:t>
            </a:r>
            <a:endParaRPr dirty="0"/>
          </a:p>
          <a:p>
            <a:pPr marL="228600" lvl="0" indent="-228600" algn="l" rtl="0">
              <a:lnSpc>
                <a:spcPct val="80000"/>
              </a:lnSpc>
              <a:spcBef>
                <a:spcPts val="2200"/>
              </a:spcBef>
              <a:spcAft>
                <a:spcPts val="0"/>
              </a:spcAft>
              <a:buClr>
                <a:srgbClr val="44403F"/>
              </a:buClr>
              <a:buSzPts val="2800"/>
              <a:buChar char="•"/>
            </a:pPr>
            <a:r>
              <a:rPr lang="en-US" dirty="0"/>
              <a:t>Sexual problems, e.g., urgency or leaking urine with sexual activity</a:t>
            </a:r>
            <a:endParaRPr dirty="0"/>
          </a:p>
          <a:p>
            <a:pPr marL="228600" lvl="0" indent="-50800" algn="l" rtl="0">
              <a:lnSpc>
                <a:spcPct val="80000"/>
              </a:lnSpc>
              <a:spcBef>
                <a:spcPts val="2200"/>
              </a:spcBef>
              <a:spcAft>
                <a:spcPts val="0"/>
              </a:spcAft>
              <a:buClr>
                <a:srgbClr val="44403F"/>
              </a:buClr>
              <a:buSzPts val="28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171" name="Google Shape;171;p14"/>
          <p:cNvGrpSpPr/>
          <p:nvPr/>
        </p:nvGrpSpPr>
        <p:grpSpPr>
          <a:xfrm>
            <a:off x="1585708" y="1832928"/>
            <a:ext cx="8681371" cy="3829601"/>
            <a:chOff x="2714" y="117199"/>
            <a:chExt cx="8681371" cy="3829601"/>
          </a:xfrm>
        </p:grpSpPr>
        <p:sp>
          <p:nvSpPr>
            <p:cNvPr id="172" name="Google Shape;172;p14"/>
            <p:cNvSpPr/>
            <p:nvPr/>
          </p:nvSpPr>
          <p:spPr>
            <a:xfrm>
              <a:off x="2714" y="117199"/>
              <a:ext cx="2646759" cy="614091"/>
            </a:xfrm>
            <a:prstGeom prst="rect">
              <a:avLst/>
            </a:prstGeom>
            <a:solidFill>
              <a:srgbClr val="0653A2"/>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txBox="1"/>
            <p:nvPr/>
          </p:nvSpPr>
          <p:spPr>
            <a:xfrm>
              <a:off x="2714" y="117199"/>
              <a:ext cx="2646759" cy="614091"/>
            </a:xfrm>
            <a:prstGeom prst="rect">
              <a:avLst/>
            </a:prstGeom>
            <a:noFill/>
            <a:ln>
              <a:noFill/>
            </a:ln>
          </p:spPr>
          <p:txBody>
            <a:bodyPr spcFirstLastPara="1" wrap="square" lIns="120900" tIns="69075" rIns="120900" bIns="69075" anchor="ctr" anchorCtr="0">
              <a:noAutofit/>
            </a:bodyPr>
            <a:lstStyle/>
            <a:p>
              <a:pPr marL="0" marR="0" lvl="0" indent="0" algn="ctr" rtl="0">
                <a:lnSpc>
                  <a:spcPct val="90000"/>
                </a:lnSpc>
                <a:spcBef>
                  <a:spcPts val="0"/>
                </a:spcBef>
                <a:spcAft>
                  <a:spcPts val="0"/>
                </a:spcAft>
                <a:buClr>
                  <a:schemeClr val="lt1"/>
                </a:buClr>
                <a:buSzPts val="1700"/>
                <a:buFont typeface="Montserrat"/>
                <a:buNone/>
              </a:pPr>
              <a:r>
                <a:rPr lang="en-US" sz="1700" b="1">
                  <a:solidFill>
                    <a:schemeClr val="lt1"/>
                  </a:solidFill>
                  <a:latin typeface="Montserrat"/>
                  <a:ea typeface="Montserrat"/>
                  <a:cs typeface="Montserrat"/>
                  <a:sym typeface="Montserrat"/>
                </a:rPr>
                <a:t>STRESS INCONTINENCE</a:t>
              </a:r>
              <a:endParaRPr/>
            </a:p>
          </p:txBody>
        </p:sp>
        <p:sp>
          <p:nvSpPr>
            <p:cNvPr id="174" name="Google Shape;174;p14"/>
            <p:cNvSpPr/>
            <p:nvPr/>
          </p:nvSpPr>
          <p:spPr>
            <a:xfrm>
              <a:off x="2714" y="731290"/>
              <a:ext cx="2646759" cy="3215510"/>
            </a:xfrm>
            <a:prstGeom prst="rect">
              <a:avLst/>
            </a:prstGeom>
            <a:solidFill>
              <a:srgbClr val="0653A2">
                <a:alpha val="24705"/>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4"/>
            <p:cNvSpPr txBox="1"/>
            <p:nvPr/>
          </p:nvSpPr>
          <p:spPr>
            <a:xfrm>
              <a:off x="2714" y="731290"/>
              <a:ext cx="2646759" cy="3215510"/>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rgbClr val="44403F"/>
                </a:buClr>
                <a:buSzPts val="2000"/>
                <a:buFont typeface="Arial"/>
                <a:buChar char="•"/>
              </a:pPr>
              <a:r>
                <a:rPr lang="en-US" sz="2000" b="0" i="0" u="none" strike="noStrike" cap="none">
                  <a:solidFill>
                    <a:srgbClr val="44403F"/>
                  </a:solidFill>
                  <a:latin typeface="Arial"/>
                  <a:ea typeface="Arial"/>
                  <a:cs typeface="Arial"/>
                  <a:sym typeface="Arial"/>
                </a:rPr>
                <a:t>Urine leaks with activities</a:t>
              </a:r>
              <a:endParaRPr/>
            </a:p>
            <a:p>
              <a:pPr marL="228600" marR="0" lvl="1" indent="-228600" algn="l" rtl="0">
                <a:lnSpc>
                  <a:spcPct val="90000"/>
                </a:lnSpc>
                <a:spcBef>
                  <a:spcPts val="1200"/>
                </a:spcBef>
                <a:spcAft>
                  <a:spcPts val="0"/>
                </a:spcAft>
                <a:buClr>
                  <a:srgbClr val="44403F"/>
                </a:buClr>
                <a:buSzPts val="2000"/>
                <a:buFont typeface="Arial"/>
                <a:buChar char="•"/>
              </a:pPr>
              <a:r>
                <a:rPr lang="en-US" sz="2000" b="0" i="0" u="none" strike="noStrike" cap="none">
                  <a:solidFill>
                    <a:srgbClr val="44403F"/>
                  </a:solidFill>
                  <a:latin typeface="Arial"/>
                  <a:ea typeface="Arial"/>
                  <a:cs typeface="Arial"/>
                  <a:sym typeface="Arial"/>
                </a:rPr>
                <a:t>Coughing, sneezing, laughing, lifting, exercising</a:t>
              </a:r>
              <a:endParaRPr/>
            </a:p>
          </p:txBody>
        </p:sp>
        <p:sp>
          <p:nvSpPr>
            <p:cNvPr id="176" name="Google Shape;176;p14"/>
            <p:cNvSpPr/>
            <p:nvPr/>
          </p:nvSpPr>
          <p:spPr>
            <a:xfrm>
              <a:off x="3020020" y="117199"/>
              <a:ext cx="2646759" cy="614091"/>
            </a:xfrm>
            <a:prstGeom prst="rect">
              <a:avLst/>
            </a:prstGeom>
            <a:solidFill>
              <a:srgbClr val="39B54A"/>
            </a:solidFill>
            <a:ln w="12700" cap="flat" cmpd="sng">
              <a:solidFill>
                <a:srgbClr val="2EE84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4"/>
            <p:cNvSpPr txBox="1"/>
            <p:nvPr/>
          </p:nvSpPr>
          <p:spPr>
            <a:xfrm>
              <a:off x="3020020" y="117199"/>
              <a:ext cx="2646759" cy="614091"/>
            </a:xfrm>
            <a:prstGeom prst="rect">
              <a:avLst/>
            </a:prstGeom>
            <a:noFill/>
            <a:ln>
              <a:noFill/>
            </a:ln>
          </p:spPr>
          <p:txBody>
            <a:bodyPr spcFirstLastPara="1" wrap="square" lIns="120900" tIns="69075" rIns="120900" bIns="69075" anchor="ctr" anchorCtr="0">
              <a:noAutofit/>
            </a:bodyPr>
            <a:lstStyle/>
            <a:p>
              <a:pPr marL="0" marR="0" lvl="0" indent="0" algn="ctr" rtl="0">
                <a:lnSpc>
                  <a:spcPct val="90000"/>
                </a:lnSpc>
                <a:spcBef>
                  <a:spcPts val="0"/>
                </a:spcBef>
                <a:spcAft>
                  <a:spcPts val="0"/>
                </a:spcAft>
                <a:buClr>
                  <a:schemeClr val="lt1"/>
                </a:buClr>
                <a:buSzPts val="1700"/>
                <a:buFont typeface="Montserrat"/>
                <a:buNone/>
              </a:pPr>
              <a:r>
                <a:rPr lang="en-US" sz="1600" b="1">
                  <a:solidFill>
                    <a:schemeClr val="lt1"/>
                  </a:solidFill>
                  <a:latin typeface="Montserrat"/>
                  <a:ea typeface="Montserrat"/>
                  <a:cs typeface="Montserrat"/>
                  <a:sym typeface="Montserrat"/>
                </a:rPr>
                <a:t>URGE INCONTINENCE </a:t>
              </a:r>
              <a:r>
                <a:rPr lang="en-US" sz="1700" b="1">
                  <a:solidFill>
                    <a:schemeClr val="lt1"/>
                  </a:solidFill>
                  <a:latin typeface="Montserrat"/>
                  <a:ea typeface="Montserrat"/>
                  <a:cs typeface="Montserrat"/>
                  <a:sym typeface="Montserrat"/>
                </a:rPr>
                <a:t>Overactive Bladder</a:t>
              </a:r>
              <a:endParaRPr/>
            </a:p>
          </p:txBody>
        </p:sp>
        <p:sp>
          <p:nvSpPr>
            <p:cNvPr id="178" name="Google Shape;178;p14"/>
            <p:cNvSpPr/>
            <p:nvPr/>
          </p:nvSpPr>
          <p:spPr>
            <a:xfrm>
              <a:off x="3020020" y="731290"/>
              <a:ext cx="2646759" cy="3215510"/>
            </a:xfrm>
            <a:prstGeom prst="rect">
              <a:avLst/>
            </a:prstGeom>
            <a:solidFill>
              <a:srgbClr val="39B54A">
                <a:alpha val="24705"/>
              </a:srgbClr>
            </a:solidFill>
            <a:ln w="12700" cap="flat" cmpd="sng">
              <a:solidFill>
                <a:srgbClr val="CBF7C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txBox="1"/>
            <p:nvPr/>
          </p:nvSpPr>
          <p:spPr>
            <a:xfrm>
              <a:off x="3020020" y="731290"/>
              <a:ext cx="2646759" cy="3215510"/>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rgbClr val="44403F"/>
                </a:buClr>
                <a:buSzPts val="2000"/>
                <a:buFont typeface="Arial"/>
                <a:buChar char="•"/>
              </a:pPr>
              <a:r>
                <a:rPr lang="en-US" sz="2000" b="0" i="0" u="none" strike="noStrike" cap="none">
                  <a:solidFill>
                    <a:srgbClr val="44403F"/>
                  </a:solidFill>
                  <a:latin typeface="Arial"/>
                  <a:ea typeface="Arial"/>
                  <a:cs typeface="Arial"/>
                  <a:sym typeface="Arial"/>
                </a:rPr>
                <a:t>Urgency (with or without leakage)</a:t>
              </a:r>
              <a:br>
                <a:rPr lang="en-US" sz="2000" b="0" i="0" u="none" strike="noStrike" cap="none">
                  <a:solidFill>
                    <a:srgbClr val="44403F"/>
                  </a:solidFill>
                  <a:latin typeface="Arial"/>
                  <a:ea typeface="Arial"/>
                  <a:cs typeface="Arial"/>
                  <a:sym typeface="Arial"/>
                </a:rPr>
              </a:br>
              <a:endParaRPr sz="2000" b="0" i="0" u="none" strike="noStrike" cap="none">
                <a:solidFill>
                  <a:srgbClr val="44403F"/>
                </a:solidFill>
                <a:latin typeface="Arial"/>
                <a:ea typeface="Arial"/>
                <a:cs typeface="Arial"/>
                <a:sym typeface="Arial"/>
              </a:endParaRPr>
            </a:p>
            <a:p>
              <a:pPr marL="228600" marR="0" lvl="1" indent="-228600" algn="l" rtl="0">
                <a:lnSpc>
                  <a:spcPct val="90000"/>
                </a:lnSpc>
                <a:spcBef>
                  <a:spcPts val="300"/>
                </a:spcBef>
                <a:spcAft>
                  <a:spcPts val="0"/>
                </a:spcAft>
                <a:buClr>
                  <a:srgbClr val="44403F"/>
                </a:buClr>
                <a:buSzPts val="2000"/>
                <a:buFont typeface="Arial"/>
                <a:buChar char="•"/>
              </a:pPr>
              <a:r>
                <a:rPr lang="en-US" sz="2000" b="0" i="0" u="none" strike="noStrike" cap="none">
                  <a:solidFill>
                    <a:srgbClr val="44403F"/>
                  </a:solidFill>
                  <a:latin typeface="Arial"/>
                  <a:ea typeface="Arial"/>
                  <a:cs typeface="Arial"/>
                  <a:sym typeface="Arial"/>
                </a:rPr>
                <a:t>Frequency</a:t>
              </a:r>
              <a:br>
                <a:rPr lang="en-US" sz="2000" b="0" i="0" u="none" strike="noStrike" cap="none">
                  <a:solidFill>
                    <a:srgbClr val="44403F"/>
                  </a:solidFill>
                  <a:latin typeface="Arial"/>
                  <a:ea typeface="Arial"/>
                  <a:cs typeface="Arial"/>
                  <a:sym typeface="Arial"/>
                </a:rPr>
              </a:br>
              <a:endParaRPr sz="2000" b="0" i="0" u="none" strike="noStrike" cap="none">
                <a:solidFill>
                  <a:srgbClr val="44403F"/>
                </a:solidFill>
                <a:latin typeface="Arial"/>
                <a:ea typeface="Arial"/>
                <a:cs typeface="Arial"/>
                <a:sym typeface="Arial"/>
              </a:endParaRPr>
            </a:p>
            <a:p>
              <a:pPr marL="228600" marR="0" lvl="1" indent="-228600" algn="l" rtl="0">
                <a:lnSpc>
                  <a:spcPct val="90000"/>
                </a:lnSpc>
                <a:spcBef>
                  <a:spcPts val="300"/>
                </a:spcBef>
                <a:spcAft>
                  <a:spcPts val="0"/>
                </a:spcAft>
                <a:buClr>
                  <a:srgbClr val="44403F"/>
                </a:buClr>
                <a:buSzPts val="2000"/>
                <a:buFont typeface="Arial"/>
                <a:buChar char="•"/>
              </a:pPr>
              <a:r>
                <a:rPr lang="en-US" sz="2000" b="0" i="0" u="none" strike="noStrike" cap="none">
                  <a:solidFill>
                    <a:srgbClr val="44403F"/>
                  </a:solidFill>
                  <a:latin typeface="Arial"/>
                  <a:ea typeface="Arial"/>
                  <a:cs typeface="Arial"/>
                  <a:sym typeface="Arial"/>
                </a:rPr>
                <a:t>Nocturia</a:t>
              </a:r>
              <a:endParaRPr sz="2000" b="0" i="0" u="none" strike="noStrike" cap="none">
                <a:solidFill>
                  <a:srgbClr val="44403F"/>
                </a:solidFill>
                <a:latin typeface="Arial"/>
                <a:ea typeface="Arial"/>
                <a:cs typeface="Arial"/>
                <a:sym typeface="Arial"/>
              </a:endParaRPr>
            </a:p>
          </p:txBody>
        </p:sp>
        <p:sp>
          <p:nvSpPr>
            <p:cNvPr id="180" name="Google Shape;180;p14"/>
            <p:cNvSpPr/>
            <p:nvPr/>
          </p:nvSpPr>
          <p:spPr>
            <a:xfrm>
              <a:off x="6037326" y="117199"/>
              <a:ext cx="2646759" cy="614091"/>
            </a:xfrm>
            <a:prstGeom prst="rect">
              <a:avLst/>
            </a:prstGeom>
            <a:solidFill>
              <a:srgbClr val="0653A2"/>
            </a:solidFill>
            <a:ln w="12700" cap="flat" cmpd="sng">
              <a:solidFill>
                <a:srgbClr val="5999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txBox="1"/>
            <p:nvPr/>
          </p:nvSpPr>
          <p:spPr>
            <a:xfrm>
              <a:off x="6037326" y="117199"/>
              <a:ext cx="2646759" cy="614091"/>
            </a:xfrm>
            <a:prstGeom prst="rect">
              <a:avLst/>
            </a:prstGeom>
            <a:noFill/>
            <a:ln>
              <a:noFill/>
            </a:ln>
          </p:spPr>
          <p:txBody>
            <a:bodyPr spcFirstLastPara="1" wrap="square" lIns="120900" tIns="69075" rIns="120900" bIns="69075" anchor="ctr" anchorCtr="0">
              <a:noAutofit/>
            </a:bodyPr>
            <a:lstStyle/>
            <a:p>
              <a:pPr marL="0" marR="0" lvl="0" indent="0" algn="ctr" rtl="0">
                <a:lnSpc>
                  <a:spcPct val="90000"/>
                </a:lnSpc>
                <a:spcBef>
                  <a:spcPts val="0"/>
                </a:spcBef>
                <a:spcAft>
                  <a:spcPts val="0"/>
                </a:spcAft>
                <a:buClr>
                  <a:schemeClr val="lt1"/>
                </a:buClr>
                <a:buSzPts val="1700"/>
                <a:buFont typeface="Montserrat"/>
                <a:buNone/>
              </a:pPr>
              <a:r>
                <a:rPr lang="en-US" sz="1700" b="1">
                  <a:solidFill>
                    <a:schemeClr val="lt1"/>
                  </a:solidFill>
                  <a:latin typeface="Montserrat"/>
                  <a:ea typeface="Montserrat"/>
                  <a:cs typeface="Montserrat"/>
                  <a:sym typeface="Montserrat"/>
                </a:rPr>
                <a:t>OTHER TYPES</a:t>
              </a:r>
              <a:endParaRPr/>
            </a:p>
          </p:txBody>
        </p:sp>
        <p:sp>
          <p:nvSpPr>
            <p:cNvPr id="182" name="Google Shape;182;p14"/>
            <p:cNvSpPr/>
            <p:nvPr/>
          </p:nvSpPr>
          <p:spPr>
            <a:xfrm>
              <a:off x="6037326" y="731290"/>
              <a:ext cx="2646759" cy="3215510"/>
            </a:xfrm>
            <a:prstGeom prst="rect">
              <a:avLst/>
            </a:prstGeom>
            <a:solidFill>
              <a:srgbClr val="0653A2">
                <a:alpha val="24705"/>
              </a:srgbClr>
            </a:solidFill>
            <a:ln w="12700" cap="flat" cmpd="sng">
              <a:solidFill>
                <a:srgbClr val="D0DCE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txBox="1"/>
            <p:nvPr/>
          </p:nvSpPr>
          <p:spPr>
            <a:xfrm>
              <a:off x="6037326" y="731290"/>
              <a:ext cx="2646759" cy="3215510"/>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rgbClr val="44403F"/>
                </a:buClr>
                <a:buSzPts val="2000"/>
                <a:buFont typeface="Arial"/>
                <a:buChar char="•"/>
              </a:pPr>
              <a:r>
                <a:rPr lang="en-US" sz="2000" b="0" i="0" u="none" strike="noStrike" cap="none" dirty="0">
                  <a:solidFill>
                    <a:srgbClr val="44403F"/>
                  </a:solidFill>
                  <a:latin typeface="Arial"/>
                  <a:ea typeface="Arial"/>
                  <a:cs typeface="Arial"/>
                  <a:sym typeface="Arial"/>
                </a:rPr>
                <a:t>Mixed incontinence</a:t>
              </a:r>
              <a:endParaRPr dirty="0"/>
            </a:p>
            <a:p>
              <a:pPr marL="228600" marR="0" lvl="1" indent="-228600" algn="l" rtl="0">
                <a:lnSpc>
                  <a:spcPct val="90000"/>
                </a:lnSpc>
                <a:spcBef>
                  <a:spcPts val="1200"/>
                </a:spcBef>
                <a:spcAft>
                  <a:spcPts val="0"/>
                </a:spcAft>
                <a:buClr>
                  <a:srgbClr val="44403F"/>
                </a:buClr>
                <a:buSzPts val="2000"/>
                <a:buFont typeface="Arial"/>
                <a:buChar char="•"/>
              </a:pPr>
              <a:r>
                <a:rPr lang="en-US" sz="2000" b="0" i="0" u="none" strike="noStrike" cap="none" dirty="0">
                  <a:solidFill>
                    <a:srgbClr val="44403F"/>
                  </a:solidFill>
                  <a:latin typeface="Arial"/>
                  <a:ea typeface="Arial"/>
                  <a:cs typeface="Arial"/>
                  <a:sym typeface="Arial"/>
                </a:rPr>
                <a:t>“Wet all the time”</a:t>
              </a:r>
            </a:p>
            <a:p>
              <a:pPr marL="228600" marR="0" lvl="1" indent="-228600" algn="l" rtl="0">
                <a:lnSpc>
                  <a:spcPct val="90000"/>
                </a:lnSpc>
                <a:spcBef>
                  <a:spcPts val="1200"/>
                </a:spcBef>
                <a:spcAft>
                  <a:spcPts val="0"/>
                </a:spcAft>
                <a:buClr>
                  <a:srgbClr val="44403F"/>
                </a:buClr>
                <a:buSzPts val="2000"/>
                <a:buFont typeface="Arial"/>
                <a:buChar char="•"/>
              </a:pPr>
              <a:r>
                <a:rPr lang="en-US" sz="2000" dirty="0">
                  <a:solidFill>
                    <a:srgbClr val="44403F"/>
                  </a:solidFill>
                </a:rPr>
                <a:t>Insensible</a:t>
              </a:r>
              <a:endParaRPr dirty="0"/>
            </a:p>
            <a:p>
              <a:pPr marL="228600" marR="0" lvl="1" indent="-228600" algn="l" rtl="0">
                <a:lnSpc>
                  <a:spcPct val="90000"/>
                </a:lnSpc>
                <a:spcBef>
                  <a:spcPts val="1200"/>
                </a:spcBef>
                <a:spcAft>
                  <a:spcPts val="0"/>
                </a:spcAft>
                <a:buClr>
                  <a:srgbClr val="44403F"/>
                </a:buClr>
                <a:buSzPts val="2000"/>
                <a:buFont typeface="Arial"/>
                <a:buChar char="•"/>
              </a:pPr>
              <a:r>
                <a:rPr lang="en-US" sz="2000" b="0" i="0" u="none" strike="noStrike" cap="none" dirty="0">
                  <a:solidFill>
                    <a:srgbClr val="44403F"/>
                  </a:solidFill>
                  <a:latin typeface="Arial"/>
                  <a:ea typeface="Arial"/>
                  <a:cs typeface="Arial"/>
                  <a:sym typeface="Arial"/>
                </a:rPr>
                <a:t>Functional (cognitive or physical impairment) </a:t>
              </a:r>
              <a:endParaRPr dirty="0"/>
            </a:p>
            <a:p>
              <a:pPr marL="228600" marR="0" lvl="1" indent="-101600" algn="l" rtl="0">
                <a:lnSpc>
                  <a:spcPct val="90000"/>
                </a:lnSpc>
                <a:spcBef>
                  <a:spcPts val="1200"/>
                </a:spcBef>
                <a:spcAft>
                  <a:spcPts val="0"/>
                </a:spcAft>
                <a:buClr>
                  <a:schemeClr val="dk1"/>
                </a:buClr>
                <a:buSzPts val="2000"/>
                <a:buFont typeface="Calibri"/>
                <a:buNone/>
              </a:pPr>
              <a:endParaRPr sz="2000" b="0" i="0" u="none" strike="noStrike" cap="none" dirty="0">
                <a:solidFill>
                  <a:schemeClr val="dk1"/>
                </a:solidFill>
                <a:latin typeface="Calibri"/>
                <a:ea typeface="Calibri"/>
                <a:cs typeface="Calibri"/>
                <a:sym typeface="Calibri"/>
              </a:endParaRPr>
            </a:p>
          </p:txBody>
        </p:sp>
      </p:grpSp>
      <p:sp>
        <p:nvSpPr>
          <p:cNvPr id="184" name="Google Shape;184;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UI—Common Types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653A2"/>
              </a:buClr>
              <a:buSzPts val="6000"/>
              <a:buFont typeface="Montserrat"/>
              <a:buNone/>
            </a:pPr>
            <a:r>
              <a:rPr lang="en-US">
                <a:solidFill>
                  <a:srgbClr val="0653A2"/>
                </a:solidFill>
              </a:rPr>
              <a:t>Stress Urinary Incontinence (SUI)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4403F"/>
              </a:buClr>
              <a:buSzPts val="4400"/>
              <a:buFont typeface="Calibri"/>
              <a:buNone/>
            </a:pPr>
            <a:br>
              <a:rPr lang="en-US" dirty="0">
                <a:latin typeface="Calibri"/>
                <a:ea typeface="Calibri"/>
                <a:cs typeface="Calibri"/>
                <a:sym typeface="Calibri"/>
              </a:rPr>
            </a:br>
            <a:r>
              <a:rPr lang="en-US" dirty="0"/>
              <a:t>SUI - Definition</a:t>
            </a:r>
            <a:endParaRPr dirty="0">
              <a:latin typeface="Calibri"/>
              <a:ea typeface="Calibri"/>
              <a:cs typeface="Calibri"/>
              <a:sym typeface="Calibri"/>
            </a:endParaRPr>
          </a:p>
        </p:txBody>
      </p:sp>
      <p:sp>
        <p:nvSpPr>
          <p:cNvPr id="196" name="Google Shape;196;p16"/>
          <p:cNvSpPr txBox="1">
            <a:spLocks noGrp="1"/>
          </p:cNvSpPr>
          <p:nvPr>
            <p:ph type="body" idx="1"/>
          </p:nvPr>
        </p:nvSpPr>
        <p:spPr>
          <a:xfrm>
            <a:off x="838200" y="1825625"/>
            <a:ext cx="10515600" cy="4034401"/>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rgbClr val="44403F"/>
              </a:buClr>
              <a:buSzPts val="1850"/>
              <a:buFont typeface="Arial"/>
              <a:buNone/>
            </a:pPr>
            <a:endParaRPr sz="1850">
              <a:latin typeface="Arial"/>
              <a:ea typeface="Arial"/>
              <a:cs typeface="Arial"/>
              <a:sym typeface="Arial"/>
            </a:endParaRPr>
          </a:p>
          <a:p>
            <a:pPr marL="228600" lvl="0" indent="-228600" algn="l" rtl="0">
              <a:lnSpc>
                <a:spcPct val="70000"/>
              </a:lnSpc>
              <a:spcBef>
                <a:spcPts val="1000"/>
              </a:spcBef>
              <a:spcAft>
                <a:spcPts val="0"/>
              </a:spcAft>
              <a:buClr>
                <a:srgbClr val="44403F"/>
              </a:buClr>
              <a:buSzPts val="2590"/>
              <a:buChar char="•"/>
            </a:pPr>
            <a:r>
              <a:rPr lang="en-US" sz="2590"/>
              <a:t>International Continence Society: </a:t>
            </a:r>
            <a:endParaRPr/>
          </a:p>
          <a:p>
            <a:pPr marL="685800" lvl="1" indent="-228600" algn="l" rtl="0">
              <a:lnSpc>
                <a:spcPct val="70000"/>
              </a:lnSpc>
              <a:spcBef>
                <a:spcPts val="500"/>
              </a:spcBef>
              <a:spcAft>
                <a:spcPts val="0"/>
              </a:spcAft>
              <a:buClr>
                <a:srgbClr val="44403F"/>
              </a:buClr>
              <a:buSzPts val="2220"/>
              <a:buChar char="•"/>
            </a:pPr>
            <a:r>
              <a:rPr lang="en-US" sz="2220"/>
              <a:t>“The observation of involuntary leakage from the urethra, synchronous with exertion/effort, or on sneezing or coughing.”</a:t>
            </a:r>
            <a:endParaRPr sz="2220"/>
          </a:p>
          <a:p>
            <a:pPr marL="685800" lvl="1" indent="-228600" algn="l" rtl="0">
              <a:lnSpc>
                <a:spcPct val="70000"/>
              </a:lnSpc>
              <a:spcBef>
                <a:spcPts val="500"/>
              </a:spcBef>
              <a:spcAft>
                <a:spcPts val="0"/>
              </a:spcAft>
              <a:buClr>
                <a:srgbClr val="44403F"/>
              </a:buClr>
              <a:buSzPts val="2220"/>
              <a:buChar char="•"/>
            </a:pPr>
            <a:r>
              <a:rPr lang="en-US" sz="2220"/>
              <a:t>Classified as urodynamic SUI:  “the involuntary leakage of urine during increased abdominal pressure, in the absence of a detrusor contraction”</a:t>
            </a:r>
            <a:endParaRPr sz="2220"/>
          </a:p>
          <a:p>
            <a:pPr marL="685800" lvl="1" indent="-228600" algn="l" rtl="0">
              <a:lnSpc>
                <a:spcPct val="70000"/>
              </a:lnSpc>
              <a:spcBef>
                <a:spcPts val="500"/>
              </a:spcBef>
              <a:spcAft>
                <a:spcPts val="0"/>
              </a:spcAft>
              <a:buClr>
                <a:srgbClr val="44403F"/>
              </a:buClr>
              <a:buSzPts val="2220"/>
              <a:buChar char="•"/>
            </a:pPr>
            <a:r>
              <a:rPr lang="en-US" sz="2220"/>
              <a:t>“Intrinsic Sphincter Deficiency (ISD)”</a:t>
            </a:r>
            <a:endParaRPr/>
          </a:p>
          <a:p>
            <a:pPr marL="228600" lvl="0" indent="-228600" algn="l" rtl="0">
              <a:lnSpc>
                <a:spcPct val="70000"/>
              </a:lnSpc>
              <a:spcBef>
                <a:spcPts val="1000"/>
              </a:spcBef>
              <a:spcAft>
                <a:spcPts val="0"/>
              </a:spcAft>
              <a:buClr>
                <a:srgbClr val="44403F"/>
              </a:buClr>
              <a:buSzPts val="2590"/>
              <a:buFont typeface="Arial"/>
              <a:buNone/>
            </a:pPr>
            <a:endParaRPr sz="2590"/>
          </a:p>
          <a:p>
            <a:pPr marL="228600" lvl="0" indent="-228600" algn="l" rtl="0">
              <a:lnSpc>
                <a:spcPct val="70000"/>
              </a:lnSpc>
              <a:spcBef>
                <a:spcPts val="1000"/>
              </a:spcBef>
              <a:spcAft>
                <a:spcPts val="0"/>
              </a:spcAft>
              <a:buClr>
                <a:srgbClr val="44403F"/>
              </a:buClr>
              <a:buSzPts val="2590"/>
              <a:buChar char="•"/>
            </a:pPr>
            <a:r>
              <a:rPr lang="en-US" sz="2590"/>
              <a:t>Physiology</a:t>
            </a:r>
            <a:endParaRPr/>
          </a:p>
          <a:p>
            <a:pPr marL="685800" lvl="1" indent="-228600" algn="l" rtl="0">
              <a:lnSpc>
                <a:spcPct val="70000"/>
              </a:lnSpc>
              <a:spcBef>
                <a:spcPts val="500"/>
              </a:spcBef>
              <a:spcAft>
                <a:spcPts val="0"/>
              </a:spcAft>
              <a:buClr>
                <a:srgbClr val="44403F"/>
              </a:buClr>
              <a:buSzPts val="2220"/>
              <a:buChar char="•"/>
            </a:pPr>
            <a:r>
              <a:rPr lang="en-US" sz="2220"/>
              <a:t>Urine leakage associated with increased abdominal pressure that gets transmitted to the bladder, which cannot be overcome by urethral pressure/resistance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Risk Factors</a:t>
            </a:r>
            <a:endParaRPr dirty="0"/>
          </a:p>
        </p:txBody>
      </p:sp>
      <p:sp>
        <p:nvSpPr>
          <p:cNvPr id="203" name="Google Shape;20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653A2"/>
              </a:buClr>
              <a:buSzPts val="2800"/>
              <a:buChar char="•"/>
            </a:pPr>
            <a:r>
              <a:rPr lang="en-US" dirty="0">
                <a:solidFill>
                  <a:srgbClr val="0653A2"/>
                </a:solidFill>
              </a:rPr>
              <a:t>Childbirth (Parity)</a:t>
            </a:r>
            <a:endParaRPr dirty="0"/>
          </a:p>
          <a:p>
            <a:pPr marL="685800" lvl="1" indent="-228600" algn="l" rtl="0">
              <a:lnSpc>
                <a:spcPct val="90000"/>
              </a:lnSpc>
              <a:spcBef>
                <a:spcPts val="500"/>
              </a:spcBef>
              <a:spcAft>
                <a:spcPts val="0"/>
              </a:spcAft>
              <a:buClr>
                <a:srgbClr val="44403F"/>
              </a:buClr>
              <a:buSzPts val="2400"/>
              <a:buChar char="•"/>
            </a:pPr>
            <a:r>
              <a:rPr lang="en-US" dirty="0"/>
              <a:t>Vaginal vs. Cesarean Section</a:t>
            </a:r>
            <a:endParaRPr dirty="0"/>
          </a:p>
          <a:p>
            <a:pPr marL="685800" lvl="1" indent="-228600" algn="l" rtl="0">
              <a:lnSpc>
                <a:spcPct val="90000"/>
              </a:lnSpc>
              <a:spcBef>
                <a:spcPts val="500"/>
              </a:spcBef>
              <a:spcAft>
                <a:spcPts val="0"/>
              </a:spcAft>
              <a:buClr>
                <a:srgbClr val="44403F"/>
              </a:buClr>
              <a:buSzPts val="2400"/>
              <a:buChar char="•"/>
            </a:pPr>
            <a:r>
              <a:rPr lang="en-US" dirty="0"/>
              <a:t>Instrumented Delivery</a:t>
            </a:r>
            <a:endParaRPr dirty="0"/>
          </a:p>
          <a:p>
            <a:pPr marL="228600" lvl="0" indent="-228600" algn="l" rtl="0">
              <a:lnSpc>
                <a:spcPct val="90000"/>
              </a:lnSpc>
              <a:spcBef>
                <a:spcPts val="1000"/>
              </a:spcBef>
              <a:spcAft>
                <a:spcPts val="0"/>
              </a:spcAft>
              <a:buClr>
                <a:srgbClr val="0653A2"/>
              </a:buClr>
              <a:buSzPts val="2800"/>
              <a:buChar char="•"/>
            </a:pPr>
            <a:r>
              <a:rPr lang="en-US" dirty="0">
                <a:solidFill>
                  <a:srgbClr val="0653A2"/>
                </a:solidFill>
              </a:rPr>
              <a:t>Aging</a:t>
            </a:r>
            <a:endParaRPr dirty="0"/>
          </a:p>
          <a:p>
            <a:pPr marL="228600" lvl="0" indent="-228600" algn="l" rtl="0">
              <a:lnSpc>
                <a:spcPct val="90000"/>
              </a:lnSpc>
              <a:spcBef>
                <a:spcPts val="1000"/>
              </a:spcBef>
              <a:spcAft>
                <a:spcPts val="0"/>
              </a:spcAft>
              <a:buClr>
                <a:srgbClr val="0653A2"/>
              </a:buClr>
              <a:buSzPts val="2800"/>
              <a:buChar char="•"/>
            </a:pPr>
            <a:r>
              <a:rPr lang="en-US" dirty="0">
                <a:solidFill>
                  <a:srgbClr val="0653A2"/>
                </a:solidFill>
              </a:rPr>
              <a:t>High BMI </a:t>
            </a:r>
            <a:endParaRPr dirty="0"/>
          </a:p>
          <a:p>
            <a:pPr marL="228600" lvl="0" indent="-228600" algn="l" rtl="0">
              <a:lnSpc>
                <a:spcPct val="90000"/>
              </a:lnSpc>
              <a:spcBef>
                <a:spcPts val="1000"/>
              </a:spcBef>
              <a:spcAft>
                <a:spcPts val="0"/>
              </a:spcAft>
              <a:buClr>
                <a:srgbClr val="44403F"/>
              </a:buClr>
              <a:buSzPts val="2800"/>
              <a:buChar char="•"/>
            </a:pPr>
            <a:r>
              <a:rPr lang="en-US" dirty="0"/>
              <a:t>COPD</a:t>
            </a:r>
            <a:endParaRPr dirty="0"/>
          </a:p>
          <a:p>
            <a:pPr marL="228600" lvl="0" indent="-228600" algn="l" rtl="0">
              <a:lnSpc>
                <a:spcPct val="90000"/>
              </a:lnSpc>
              <a:spcBef>
                <a:spcPts val="1000"/>
              </a:spcBef>
              <a:spcAft>
                <a:spcPts val="0"/>
              </a:spcAft>
              <a:buClr>
                <a:srgbClr val="44403F"/>
              </a:buClr>
              <a:buSzPts val="2800"/>
              <a:buChar char="•"/>
            </a:pPr>
            <a:r>
              <a:rPr lang="en-US" dirty="0"/>
              <a:t>Prior pelvic surgery</a:t>
            </a:r>
            <a:endParaRPr dirty="0"/>
          </a:p>
          <a:p>
            <a:pPr marL="228600" lvl="0" indent="-228600" algn="l" rtl="0">
              <a:lnSpc>
                <a:spcPct val="90000"/>
              </a:lnSpc>
              <a:spcBef>
                <a:spcPts val="1000"/>
              </a:spcBef>
              <a:spcAft>
                <a:spcPts val="0"/>
              </a:spcAft>
              <a:buClr>
                <a:srgbClr val="44403F"/>
              </a:buClr>
              <a:buSzPts val="2800"/>
              <a:buChar char="•"/>
            </a:pPr>
            <a:r>
              <a:rPr lang="en-US" dirty="0"/>
              <a:t>Family history</a:t>
            </a:r>
            <a:endParaRPr dirty="0"/>
          </a:p>
          <a:p>
            <a:pPr marL="228600" lvl="0" indent="-101600" algn="l" rtl="0">
              <a:lnSpc>
                <a:spcPct val="90000"/>
              </a:lnSpc>
              <a:spcBef>
                <a:spcPts val="1000"/>
              </a:spcBef>
              <a:spcAft>
                <a:spcPts val="0"/>
              </a:spcAft>
              <a:buClr>
                <a:srgbClr val="44403F"/>
              </a:buClr>
              <a:buSzPts val="2000"/>
              <a:buNone/>
            </a:pPr>
            <a:endParaRPr sz="2000" dirty="0">
              <a:latin typeface="Arial"/>
              <a:ea typeface="Arial"/>
              <a:cs typeface="Arial"/>
              <a:sym typeface="Arial"/>
            </a:endParaRPr>
          </a:p>
        </p:txBody>
      </p:sp>
      <p:sp>
        <p:nvSpPr>
          <p:cNvPr id="204" name="Google Shape;204;p17"/>
          <p:cNvSpPr/>
          <p:nvPr/>
        </p:nvSpPr>
        <p:spPr>
          <a:xfrm>
            <a:off x="6003636" y="3228975"/>
            <a:ext cx="18473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Evaluation - History</a:t>
            </a:r>
            <a:endParaRPr dirty="0"/>
          </a:p>
        </p:txBody>
      </p:sp>
      <p:sp>
        <p:nvSpPr>
          <p:cNvPr id="211" name="Google Shape;211;p18"/>
          <p:cNvSpPr txBox="1">
            <a:spLocks noGrp="1"/>
          </p:cNvSpPr>
          <p:nvPr>
            <p:ph type="body" idx="1"/>
          </p:nvPr>
        </p:nvSpPr>
        <p:spPr>
          <a:xfrm>
            <a:off x="838200" y="1825624"/>
            <a:ext cx="10515600" cy="4181885"/>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rgbClr val="0653A2"/>
              </a:buClr>
              <a:buSzPts val="2590"/>
              <a:buChar char="•"/>
            </a:pPr>
            <a:r>
              <a:rPr lang="en-US" sz="2590" dirty="0">
                <a:solidFill>
                  <a:srgbClr val="0653A2"/>
                </a:solidFill>
              </a:rPr>
              <a:t>HPI</a:t>
            </a:r>
            <a:endParaRPr dirty="0"/>
          </a:p>
          <a:p>
            <a:pPr marL="228600" lvl="0" indent="-228600" algn="l" rtl="0">
              <a:lnSpc>
                <a:spcPct val="70000"/>
              </a:lnSpc>
              <a:spcBef>
                <a:spcPts val="1000"/>
              </a:spcBef>
              <a:spcAft>
                <a:spcPts val="0"/>
              </a:spcAft>
              <a:buClr>
                <a:srgbClr val="44403F"/>
              </a:buClr>
              <a:buSzPts val="2590"/>
              <a:buChar char="•"/>
            </a:pPr>
            <a:r>
              <a:rPr lang="en-US" sz="2590" dirty="0"/>
              <a:t>When do you leak?</a:t>
            </a:r>
            <a:endParaRPr dirty="0"/>
          </a:p>
          <a:p>
            <a:pPr marL="685800" lvl="1" indent="-228600" algn="l" rtl="0">
              <a:lnSpc>
                <a:spcPct val="70000"/>
              </a:lnSpc>
              <a:spcBef>
                <a:spcPts val="500"/>
              </a:spcBef>
              <a:spcAft>
                <a:spcPts val="0"/>
              </a:spcAft>
              <a:buClr>
                <a:srgbClr val="44403F"/>
              </a:buClr>
              <a:buSzPts val="2220"/>
              <a:buChar char="•"/>
            </a:pPr>
            <a:r>
              <a:rPr lang="en-US" sz="2220" dirty="0"/>
              <a:t>With cough, sneeze, exercise?</a:t>
            </a:r>
            <a:endParaRPr dirty="0"/>
          </a:p>
          <a:p>
            <a:pPr marL="685800" lvl="1" indent="-228600" algn="l" rtl="0">
              <a:lnSpc>
                <a:spcPct val="70000"/>
              </a:lnSpc>
              <a:spcBef>
                <a:spcPts val="500"/>
              </a:spcBef>
              <a:spcAft>
                <a:spcPts val="0"/>
              </a:spcAft>
              <a:buClr>
                <a:srgbClr val="44403F"/>
              </a:buClr>
              <a:buSzPts val="2220"/>
              <a:buChar char="•"/>
            </a:pPr>
            <a:r>
              <a:rPr lang="en-US" sz="2220" dirty="0"/>
              <a:t>With strong urge?</a:t>
            </a:r>
            <a:endParaRPr dirty="0"/>
          </a:p>
          <a:p>
            <a:pPr marL="685800" lvl="1" indent="-228600" algn="l" rtl="0">
              <a:lnSpc>
                <a:spcPct val="70000"/>
              </a:lnSpc>
              <a:spcBef>
                <a:spcPts val="500"/>
              </a:spcBef>
              <a:spcAft>
                <a:spcPts val="0"/>
              </a:spcAft>
              <a:buClr>
                <a:srgbClr val="44403F"/>
              </a:buClr>
              <a:buSzPts val="2220"/>
              <a:buChar char="•"/>
            </a:pPr>
            <a:r>
              <a:rPr lang="en-US" sz="2220" dirty="0"/>
              <a:t>Are you worried about leaking just getting to the bathroom?</a:t>
            </a:r>
            <a:endParaRPr dirty="0"/>
          </a:p>
          <a:p>
            <a:pPr marL="228600" lvl="0" indent="-228600" algn="l" rtl="0">
              <a:lnSpc>
                <a:spcPct val="70000"/>
              </a:lnSpc>
              <a:spcBef>
                <a:spcPts val="1000"/>
              </a:spcBef>
              <a:spcAft>
                <a:spcPts val="0"/>
              </a:spcAft>
              <a:buClr>
                <a:srgbClr val="44403F"/>
              </a:buClr>
              <a:buSzPts val="2590"/>
              <a:buChar char="•"/>
            </a:pPr>
            <a:r>
              <a:rPr lang="en-US" sz="2590" dirty="0"/>
              <a:t>How much? Drops vs. Full Bladder?</a:t>
            </a:r>
            <a:endParaRPr dirty="0"/>
          </a:p>
          <a:p>
            <a:pPr marL="228600" lvl="0" indent="-228600" algn="l" rtl="0">
              <a:lnSpc>
                <a:spcPct val="70000"/>
              </a:lnSpc>
              <a:spcBef>
                <a:spcPts val="1000"/>
              </a:spcBef>
              <a:spcAft>
                <a:spcPts val="0"/>
              </a:spcAft>
              <a:buClr>
                <a:srgbClr val="44403F"/>
              </a:buClr>
              <a:buSzPts val="2590"/>
              <a:buChar char="•"/>
            </a:pPr>
            <a:r>
              <a:rPr lang="en-US" sz="2590" dirty="0"/>
              <a:t>Do you have to wear pads?</a:t>
            </a:r>
            <a:endParaRPr dirty="0"/>
          </a:p>
          <a:p>
            <a:pPr marL="228600" lvl="0" indent="-228600" algn="l" rtl="0">
              <a:lnSpc>
                <a:spcPct val="70000"/>
              </a:lnSpc>
              <a:spcBef>
                <a:spcPts val="1000"/>
              </a:spcBef>
              <a:spcAft>
                <a:spcPts val="0"/>
              </a:spcAft>
              <a:buClr>
                <a:srgbClr val="44403F"/>
              </a:buClr>
              <a:buSzPts val="2590"/>
              <a:buChar char="•"/>
            </a:pPr>
            <a:r>
              <a:rPr lang="en-US" sz="2590" dirty="0"/>
              <a:t>How often do you urinate?</a:t>
            </a:r>
            <a:endParaRPr dirty="0"/>
          </a:p>
          <a:p>
            <a:pPr marL="685800" lvl="1" indent="-228600" algn="l" rtl="0">
              <a:lnSpc>
                <a:spcPct val="70000"/>
              </a:lnSpc>
              <a:spcBef>
                <a:spcPts val="500"/>
              </a:spcBef>
              <a:spcAft>
                <a:spcPts val="0"/>
              </a:spcAft>
              <a:buClr>
                <a:srgbClr val="44403F"/>
              </a:buClr>
              <a:buSzPts val="2220"/>
              <a:buChar char="•"/>
            </a:pPr>
            <a:r>
              <a:rPr lang="en-US" sz="2220" dirty="0"/>
              <a:t>Are you emptying your bladder completely?</a:t>
            </a:r>
            <a:endParaRPr dirty="0"/>
          </a:p>
          <a:p>
            <a:pPr marL="685800" lvl="1" indent="-228600" algn="l" rtl="0">
              <a:lnSpc>
                <a:spcPct val="70000"/>
              </a:lnSpc>
              <a:spcBef>
                <a:spcPts val="500"/>
              </a:spcBef>
              <a:spcAft>
                <a:spcPts val="0"/>
              </a:spcAft>
              <a:buClr>
                <a:srgbClr val="44403F"/>
              </a:buClr>
              <a:buSzPts val="2220"/>
              <a:buChar char="•"/>
            </a:pPr>
            <a:r>
              <a:rPr lang="en-US" sz="2220" dirty="0"/>
              <a:t>Do you dribble or leak right after you voided? </a:t>
            </a:r>
            <a:endParaRPr dirty="0"/>
          </a:p>
          <a:p>
            <a:pPr marL="228600" lvl="0" indent="-228600" algn="l" rtl="0">
              <a:lnSpc>
                <a:spcPct val="70000"/>
              </a:lnSpc>
              <a:spcBef>
                <a:spcPts val="1000"/>
              </a:spcBef>
              <a:spcAft>
                <a:spcPts val="0"/>
              </a:spcAft>
              <a:buClr>
                <a:srgbClr val="44403F"/>
              </a:buClr>
              <a:buSzPts val="2590"/>
              <a:buChar char="•"/>
            </a:pPr>
            <a:r>
              <a:rPr lang="en-US" sz="2590" dirty="0"/>
              <a:t>Pain? Blood? Recurrent UTI?</a:t>
            </a:r>
            <a:endParaRPr dirty="0"/>
          </a:p>
          <a:p>
            <a:pPr marL="228600" lvl="0" indent="-64135" algn="l" rtl="0">
              <a:lnSpc>
                <a:spcPct val="70000"/>
              </a:lnSpc>
              <a:spcBef>
                <a:spcPts val="1000"/>
              </a:spcBef>
              <a:spcAft>
                <a:spcPts val="0"/>
              </a:spcAft>
              <a:buClr>
                <a:srgbClr val="44403F"/>
              </a:buClr>
              <a:buSzPts val="2590"/>
              <a:buNone/>
            </a:pPr>
            <a:endParaRPr sz="259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Evaluation - History</a:t>
            </a:r>
            <a:endParaRPr dirty="0"/>
          </a:p>
        </p:txBody>
      </p:sp>
      <p:sp>
        <p:nvSpPr>
          <p:cNvPr id="218" name="Google Shape;218;p19"/>
          <p:cNvSpPr txBox="1">
            <a:spLocks noGrp="1"/>
          </p:cNvSpPr>
          <p:nvPr>
            <p:ph type="body" idx="1"/>
          </p:nvPr>
        </p:nvSpPr>
        <p:spPr>
          <a:xfrm>
            <a:off x="838200" y="1825625"/>
            <a:ext cx="10515600" cy="4231046"/>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rgbClr val="44403F"/>
              </a:buClr>
              <a:buSzPts val="2800"/>
              <a:buChar char="•"/>
            </a:pPr>
            <a:r>
              <a:rPr lang="en-US" dirty="0"/>
              <a:t>Medical History</a:t>
            </a:r>
            <a:endParaRPr dirty="0"/>
          </a:p>
          <a:p>
            <a:pPr marL="685800" lvl="1" indent="-228600" algn="l" rtl="0">
              <a:lnSpc>
                <a:spcPct val="80000"/>
              </a:lnSpc>
              <a:spcBef>
                <a:spcPts val="500"/>
              </a:spcBef>
              <a:spcAft>
                <a:spcPts val="0"/>
              </a:spcAft>
              <a:buClr>
                <a:srgbClr val="44403F"/>
              </a:buClr>
              <a:buSzPts val="2400"/>
              <a:buChar char="•"/>
            </a:pPr>
            <a:r>
              <a:rPr lang="en-US" dirty="0"/>
              <a:t>Diabetes (neuropathy)</a:t>
            </a:r>
            <a:endParaRPr dirty="0"/>
          </a:p>
          <a:p>
            <a:pPr marL="685800" lvl="1" indent="-228600" algn="l" rtl="0">
              <a:lnSpc>
                <a:spcPct val="80000"/>
              </a:lnSpc>
              <a:spcBef>
                <a:spcPts val="500"/>
              </a:spcBef>
              <a:spcAft>
                <a:spcPts val="0"/>
              </a:spcAft>
              <a:buClr>
                <a:srgbClr val="44403F"/>
              </a:buClr>
              <a:buSzPts val="2400"/>
              <a:buChar char="•"/>
            </a:pPr>
            <a:r>
              <a:rPr lang="en-US" dirty="0"/>
              <a:t>Stroke</a:t>
            </a:r>
            <a:endParaRPr dirty="0"/>
          </a:p>
          <a:p>
            <a:pPr marL="685800" lvl="1" indent="-228600" algn="l" rtl="0">
              <a:lnSpc>
                <a:spcPct val="80000"/>
              </a:lnSpc>
              <a:spcBef>
                <a:spcPts val="500"/>
              </a:spcBef>
              <a:spcAft>
                <a:spcPts val="0"/>
              </a:spcAft>
              <a:buClr>
                <a:srgbClr val="44403F"/>
              </a:buClr>
              <a:buSzPts val="2400"/>
              <a:buChar char="•"/>
            </a:pPr>
            <a:r>
              <a:rPr lang="en-US" dirty="0"/>
              <a:t>Lumbar Disc Disease</a:t>
            </a:r>
            <a:endParaRPr dirty="0"/>
          </a:p>
          <a:p>
            <a:pPr marL="685800" lvl="1" indent="-228600" algn="l" rtl="0">
              <a:lnSpc>
                <a:spcPct val="80000"/>
              </a:lnSpc>
              <a:spcBef>
                <a:spcPts val="500"/>
              </a:spcBef>
              <a:spcAft>
                <a:spcPts val="0"/>
              </a:spcAft>
              <a:buClr>
                <a:srgbClr val="44403F"/>
              </a:buClr>
              <a:buSzPts val="2400"/>
              <a:buChar char="•"/>
            </a:pPr>
            <a:r>
              <a:rPr lang="en-US" dirty="0"/>
              <a:t>MS/Parkinson’s/CVA</a:t>
            </a:r>
            <a:endParaRPr dirty="0"/>
          </a:p>
          <a:p>
            <a:pPr marL="228600" lvl="0" indent="-228600" algn="l" rtl="0">
              <a:lnSpc>
                <a:spcPct val="80000"/>
              </a:lnSpc>
              <a:spcBef>
                <a:spcPts val="1000"/>
              </a:spcBef>
              <a:spcAft>
                <a:spcPts val="0"/>
              </a:spcAft>
              <a:buClr>
                <a:srgbClr val="44403F"/>
              </a:buClr>
              <a:buSzPts val="2800"/>
              <a:buChar char="•"/>
            </a:pPr>
            <a:r>
              <a:rPr lang="en-US" dirty="0"/>
              <a:t>Obstetrical History</a:t>
            </a:r>
            <a:endParaRPr dirty="0"/>
          </a:p>
          <a:p>
            <a:pPr marL="685800" lvl="1" indent="-228600" algn="l" rtl="0">
              <a:lnSpc>
                <a:spcPct val="80000"/>
              </a:lnSpc>
              <a:spcBef>
                <a:spcPts val="500"/>
              </a:spcBef>
              <a:spcAft>
                <a:spcPts val="0"/>
              </a:spcAft>
              <a:buClr>
                <a:srgbClr val="44403F"/>
              </a:buClr>
              <a:buSzPts val="2400"/>
              <a:buChar char="•"/>
            </a:pPr>
            <a:r>
              <a:rPr lang="en-US" dirty="0"/>
              <a:t>Use of forceps, size of babies, hours in 2nd stage of labor</a:t>
            </a:r>
            <a:endParaRPr dirty="0"/>
          </a:p>
          <a:p>
            <a:pPr marL="228600" lvl="0" indent="-228600" algn="l" rtl="0">
              <a:lnSpc>
                <a:spcPct val="80000"/>
              </a:lnSpc>
              <a:spcBef>
                <a:spcPts val="1000"/>
              </a:spcBef>
              <a:spcAft>
                <a:spcPts val="0"/>
              </a:spcAft>
              <a:buClr>
                <a:srgbClr val="44403F"/>
              </a:buClr>
              <a:buSzPts val="2800"/>
              <a:buChar char="•"/>
            </a:pPr>
            <a:r>
              <a:rPr lang="en-US" dirty="0"/>
              <a:t>Surgical History</a:t>
            </a:r>
            <a:endParaRPr dirty="0"/>
          </a:p>
          <a:p>
            <a:pPr marL="685800" lvl="1" indent="-228600" algn="l" rtl="0">
              <a:lnSpc>
                <a:spcPct val="80000"/>
              </a:lnSpc>
              <a:spcBef>
                <a:spcPts val="500"/>
              </a:spcBef>
              <a:spcAft>
                <a:spcPts val="0"/>
              </a:spcAft>
              <a:buClr>
                <a:srgbClr val="44403F"/>
              </a:buClr>
              <a:buSzPts val="2400"/>
              <a:buChar char="•"/>
            </a:pPr>
            <a:r>
              <a:rPr lang="en-US" dirty="0"/>
              <a:t>Pelvic surgery</a:t>
            </a:r>
            <a:endParaRPr dirty="0"/>
          </a:p>
          <a:p>
            <a:pPr marL="685800" lvl="1" indent="-228600" algn="l" rtl="0">
              <a:lnSpc>
                <a:spcPct val="80000"/>
              </a:lnSpc>
              <a:spcBef>
                <a:spcPts val="500"/>
              </a:spcBef>
              <a:spcAft>
                <a:spcPts val="0"/>
              </a:spcAft>
              <a:buClr>
                <a:srgbClr val="44403F"/>
              </a:buClr>
              <a:buSzPts val="2400"/>
              <a:buChar char="•"/>
            </a:pPr>
            <a:r>
              <a:rPr lang="en-US" dirty="0"/>
              <a:t>Radiation therapy</a:t>
            </a:r>
            <a:endParaRPr dirty="0"/>
          </a:p>
          <a:p>
            <a:pPr marL="228600" lvl="0" indent="-50800" algn="l" rtl="0">
              <a:lnSpc>
                <a:spcPct val="80000"/>
              </a:lnSpc>
              <a:spcBef>
                <a:spcPts val="1000"/>
              </a:spcBef>
              <a:spcAft>
                <a:spcPts val="0"/>
              </a:spcAft>
              <a:buClr>
                <a:srgbClr val="44403F"/>
              </a:buClr>
              <a:buSzPts val="2800"/>
              <a:buNone/>
            </a:pPr>
            <a:endParaRPr dirty="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Welcome &amp; Introduction</a:t>
            </a:r>
            <a:endParaRPr/>
          </a:p>
        </p:txBody>
      </p:sp>
      <p:sp>
        <p:nvSpPr>
          <p:cNvPr id="77" name="Google Shape;77;p2"/>
          <p:cNvSpPr txBox="1">
            <a:spLocks noGrp="1"/>
          </p:cNvSpPr>
          <p:nvPr>
            <p:ph type="body" idx="1"/>
          </p:nvPr>
        </p:nvSpPr>
        <p:spPr>
          <a:xfrm>
            <a:off x="6105832" y="1978025"/>
            <a:ext cx="5257800" cy="3867252"/>
          </a:xfrm>
          <a:prstGeom prst="rect">
            <a:avLst/>
          </a:prstGeom>
          <a:noFill/>
          <a:ln>
            <a:noFill/>
          </a:ln>
        </p:spPr>
        <p:txBody>
          <a:bodyPr spcFirstLastPara="1" wrap="square" lIns="91425" tIns="45700" rIns="91425" bIns="45700" anchor="t" anchorCtr="0">
            <a:normAutofit/>
          </a:bodyPr>
          <a:lstStyle/>
          <a:p>
            <a:pPr marL="225425" lvl="0" indent="-225425" algn="l" rtl="0">
              <a:lnSpc>
                <a:spcPct val="110000"/>
              </a:lnSpc>
              <a:spcBef>
                <a:spcPts val="0"/>
              </a:spcBef>
              <a:spcAft>
                <a:spcPts val="0"/>
              </a:spcAft>
              <a:buClr>
                <a:srgbClr val="44403F"/>
              </a:buClr>
              <a:buSzPts val="2800"/>
              <a:buChar char="•"/>
            </a:pPr>
            <a:r>
              <a:rPr lang="en-US"/>
              <a:t>Check out our Practice</a:t>
            </a:r>
            <a:endParaRPr/>
          </a:p>
          <a:p>
            <a:pPr marL="685800" lvl="1" indent="-228600" algn="l" rtl="0">
              <a:lnSpc>
                <a:spcPct val="90000"/>
              </a:lnSpc>
              <a:spcBef>
                <a:spcPts val="500"/>
              </a:spcBef>
              <a:spcAft>
                <a:spcPts val="0"/>
              </a:spcAft>
              <a:buClr>
                <a:srgbClr val="44403F"/>
              </a:buClr>
              <a:buSzPts val="2400"/>
              <a:buChar char="•"/>
            </a:pPr>
            <a:r>
              <a:rPr lang="en-US"/>
              <a:t>Name of practice</a:t>
            </a:r>
            <a:endParaRPr/>
          </a:p>
          <a:p>
            <a:pPr marL="685800" lvl="1" indent="-228600" algn="l" rtl="0">
              <a:lnSpc>
                <a:spcPct val="90000"/>
              </a:lnSpc>
              <a:spcBef>
                <a:spcPts val="500"/>
              </a:spcBef>
              <a:spcAft>
                <a:spcPts val="0"/>
              </a:spcAft>
              <a:buClr>
                <a:srgbClr val="44403F"/>
              </a:buClr>
              <a:buSzPts val="2400"/>
              <a:buChar char="•"/>
            </a:pPr>
            <a:r>
              <a:rPr lang="en-US"/>
              <a:t>Address</a:t>
            </a:r>
            <a:endParaRPr/>
          </a:p>
          <a:p>
            <a:pPr marL="685800" lvl="1" indent="-228600" algn="l" rtl="0">
              <a:lnSpc>
                <a:spcPct val="90000"/>
              </a:lnSpc>
              <a:spcBef>
                <a:spcPts val="500"/>
              </a:spcBef>
              <a:spcAft>
                <a:spcPts val="0"/>
              </a:spcAft>
              <a:buClr>
                <a:srgbClr val="44403F"/>
              </a:buClr>
              <a:buSzPts val="2400"/>
              <a:buChar char="•"/>
            </a:pPr>
            <a:r>
              <a:rPr lang="en-US"/>
              <a:t>Address continued </a:t>
            </a:r>
            <a:endParaRPr/>
          </a:p>
          <a:p>
            <a:pPr marL="685800" lvl="1" indent="-228600" algn="l" rtl="0">
              <a:lnSpc>
                <a:spcPct val="90000"/>
              </a:lnSpc>
              <a:spcBef>
                <a:spcPts val="500"/>
              </a:spcBef>
              <a:spcAft>
                <a:spcPts val="0"/>
              </a:spcAft>
              <a:buClr>
                <a:srgbClr val="44403F"/>
              </a:buClr>
              <a:buSzPts val="2400"/>
              <a:buChar char="•"/>
            </a:pPr>
            <a:r>
              <a:rPr lang="en-US"/>
              <a:t>Other (e.g., list of services)</a:t>
            </a:r>
            <a:endParaRPr/>
          </a:p>
        </p:txBody>
      </p:sp>
      <p:pic>
        <p:nvPicPr>
          <p:cNvPr id="78" name="Google Shape;78;p2"/>
          <p:cNvPicPr preferRelativeResize="0"/>
          <p:nvPr/>
        </p:nvPicPr>
        <p:blipFill rotWithShape="1">
          <a:blip r:embed="rId3">
            <a:alphaModFix/>
          </a:blip>
          <a:srcRect l="17989" t="9898" r="16259"/>
          <a:stretch/>
        </p:blipFill>
        <p:spPr>
          <a:xfrm>
            <a:off x="1108587" y="2424846"/>
            <a:ext cx="1688871" cy="2314303"/>
          </a:xfrm>
          <a:prstGeom prst="rect">
            <a:avLst/>
          </a:prstGeom>
          <a:noFill/>
          <a:ln>
            <a:noFill/>
          </a:ln>
        </p:spPr>
      </p:pic>
      <p:sp>
        <p:nvSpPr>
          <p:cNvPr id="79" name="Google Shape;79;p2"/>
          <p:cNvSpPr txBox="1"/>
          <p:nvPr/>
        </p:nvSpPr>
        <p:spPr>
          <a:xfrm>
            <a:off x="990600" y="1978025"/>
            <a:ext cx="5115232" cy="3867252"/>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44403F"/>
              </a:buClr>
              <a:buSzPts val="2800"/>
              <a:buFont typeface="Arial"/>
              <a:buChar char="•"/>
            </a:pPr>
            <a:r>
              <a:rPr lang="en-US" sz="2800">
                <a:solidFill>
                  <a:srgbClr val="44403F"/>
                </a:solidFill>
                <a:latin typeface="Arial"/>
                <a:ea typeface="Arial"/>
                <a:cs typeface="Arial"/>
                <a:sym typeface="Arial"/>
              </a:rPr>
              <a:t>Meet the Presenter</a:t>
            </a:r>
            <a:endParaRPr/>
          </a:p>
          <a:p>
            <a:pPr marL="2057400" marR="0" lvl="4" indent="-228600" algn="l" rtl="0">
              <a:lnSpc>
                <a:spcPct val="90000"/>
              </a:lnSpc>
              <a:spcBef>
                <a:spcPts val="500"/>
              </a:spcBef>
              <a:spcAft>
                <a:spcPts val="0"/>
              </a:spcAft>
              <a:buClr>
                <a:srgbClr val="44403F"/>
              </a:buClr>
              <a:buSzPts val="2400"/>
              <a:buFont typeface="Arial"/>
              <a:buChar char="•"/>
            </a:pPr>
            <a:r>
              <a:rPr lang="en-US" sz="2400" b="0" i="0" u="none" strike="noStrike" cap="none">
                <a:solidFill>
                  <a:srgbClr val="44403F"/>
                </a:solidFill>
                <a:latin typeface="Arial"/>
                <a:ea typeface="Arial"/>
                <a:cs typeface="Arial"/>
                <a:sym typeface="Arial"/>
              </a:rPr>
              <a:t>Insert Name</a:t>
            </a:r>
            <a:endParaRPr/>
          </a:p>
          <a:p>
            <a:pPr marL="2057400" marR="0" lvl="4" indent="-228600" algn="l" rtl="0">
              <a:lnSpc>
                <a:spcPct val="90000"/>
              </a:lnSpc>
              <a:spcBef>
                <a:spcPts val="500"/>
              </a:spcBef>
              <a:spcAft>
                <a:spcPts val="0"/>
              </a:spcAft>
              <a:buClr>
                <a:srgbClr val="44403F"/>
              </a:buClr>
              <a:buSzPts val="2400"/>
              <a:buFont typeface="Arial"/>
              <a:buChar char="•"/>
            </a:pPr>
            <a:r>
              <a:rPr lang="en-US" sz="2400" b="0" i="0" u="none" strike="noStrike" cap="none">
                <a:solidFill>
                  <a:srgbClr val="44403F"/>
                </a:solidFill>
                <a:latin typeface="Arial"/>
                <a:ea typeface="Arial"/>
                <a:cs typeface="Arial"/>
                <a:sym typeface="Arial"/>
              </a:rPr>
              <a:t>Title</a:t>
            </a:r>
            <a:endParaRPr/>
          </a:p>
          <a:p>
            <a:pPr marL="2057400" marR="0" lvl="4" indent="-228600" algn="l" rtl="0">
              <a:lnSpc>
                <a:spcPct val="90000"/>
              </a:lnSpc>
              <a:spcBef>
                <a:spcPts val="500"/>
              </a:spcBef>
              <a:spcAft>
                <a:spcPts val="0"/>
              </a:spcAft>
              <a:buClr>
                <a:srgbClr val="44403F"/>
              </a:buClr>
              <a:buSzPts val="2400"/>
              <a:buFont typeface="Arial"/>
              <a:buChar char="•"/>
            </a:pPr>
            <a:r>
              <a:rPr lang="en-US" sz="2400" b="0" i="0" u="none" strike="noStrike" cap="none">
                <a:solidFill>
                  <a:srgbClr val="44403F"/>
                </a:solidFill>
                <a:latin typeface="Arial"/>
                <a:ea typeface="Arial"/>
                <a:cs typeface="Arial"/>
                <a:sym typeface="Arial"/>
              </a:rPr>
              <a:t>Credentials</a:t>
            </a:r>
            <a:endParaRPr/>
          </a:p>
          <a:p>
            <a:pPr marL="2057400" marR="0" lvl="4" indent="-228600" algn="l" rtl="0">
              <a:lnSpc>
                <a:spcPct val="90000"/>
              </a:lnSpc>
              <a:spcBef>
                <a:spcPts val="500"/>
              </a:spcBef>
              <a:spcAft>
                <a:spcPts val="0"/>
              </a:spcAft>
              <a:buClr>
                <a:srgbClr val="44403F"/>
              </a:buClr>
              <a:buSzPts val="2400"/>
              <a:buFont typeface="Arial"/>
              <a:buChar char="•"/>
            </a:pPr>
            <a:r>
              <a:rPr lang="en-US" sz="2400" b="0" i="0" u="none" strike="noStrike" cap="none">
                <a:solidFill>
                  <a:srgbClr val="44403F"/>
                </a:solidFill>
                <a:latin typeface="Arial"/>
                <a:ea typeface="Arial"/>
                <a:cs typeface="Arial"/>
                <a:sym typeface="Arial"/>
              </a:rPr>
              <a:t>Other Information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3IQ: Stress vs. Urge Questionnaire</a:t>
            </a:r>
            <a:endParaRPr dirty="0"/>
          </a:p>
        </p:txBody>
      </p:sp>
      <p:sp>
        <p:nvSpPr>
          <p:cNvPr id="225" name="Google Shape;225;p20"/>
          <p:cNvSpPr txBox="1"/>
          <p:nvPr/>
        </p:nvSpPr>
        <p:spPr>
          <a:xfrm>
            <a:off x="2902994" y="5690061"/>
            <a:ext cx="161544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44403F"/>
                </a:solidFill>
                <a:latin typeface="Arial"/>
                <a:ea typeface="Arial"/>
                <a:cs typeface="Arial"/>
                <a:sym typeface="Arial"/>
              </a:rPr>
              <a:t>Brown et al </a:t>
            </a:r>
            <a:r>
              <a:rPr lang="en-US" sz="1000" i="1">
                <a:solidFill>
                  <a:srgbClr val="44403F"/>
                </a:solidFill>
                <a:latin typeface="Arial"/>
                <a:ea typeface="Arial"/>
                <a:cs typeface="Arial"/>
                <a:sym typeface="Arial"/>
              </a:rPr>
              <a:t>Ann Intern Med </a:t>
            </a:r>
            <a:r>
              <a:rPr lang="en-US" sz="1000">
                <a:solidFill>
                  <a:srgbClr val="44403F"/>
                </a:solidFill>
                <a:latin typeface="Arial"/>
                <a:ea typeface="Arial"/>
                <a:cs typeface="Arial"/>
                <a:sym typeface="Arial"/>
              </a:rPr>
              <a:t> 2006</a:t>
            </a:r>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p:txBody>
      </p:sp>
      <p:pic>
        <p:nvPicPr>
          <p:cNvPr id="226" name="Google Shape;226;p20" descr="Cover"/>
          <p:cNvPicPr preferRelativeResize="0"/>
          <p:nvPr/>
        </p:nvPicPr>
        <p:blipFill rotWithShape="1">
          <a:blip r:embed="rId3">
            <a:alphaModFix/>
          </a:blip>
          <a:srcRect/>
          <a:stretch/>
        </p:blipFill>
        <p:spPr>
          <a:xfrm>
            <a:off x="2902994" y="1772716"/>
            <a:ext cx="6386011" cy="39173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Evaluation - Physical Exam</a:t>
            </a:r>
            <a:endParaRPr dirty="0"/>
          </a:p>
        </p:txBody>
      </p:sp>
      <p:sp>
        <p:nvSpPr>
          <p:cNvPr id="233" name="Google Shape;233;p21"/>
          <p:cNvSpPr txBox="1">
            <a:spLocks noGrp="1"/>
          </p:cNvSpPr>
          <p:nvPr>
            <p:ph type="body" idx="1"/>
          </p:nvPr>
        </p:nvSpPr>
        <p:spPr>
          <a:xfrm>
            <a:off x="838200" y="1825625"/>
            <a:ext cx="10291916" cy="4351338"/>
          </a:xfrm>
          <a:prstGeom prst="rect">
            <a:avLst/>
          </a:prstGeom>
          <a:noFill/>
          <a:ln>
            <a:noFill/>
          </a:ln>
        </p:spPr>
        <p:txBody>
          <a:bodyPr spcFirstLastPara="1" wrap="square" lIns="91425" tIns="45700" rIns="91425" bIns="45700" anchor="t" anchorCtr="0">
            <a:normAutofit/>
          </a:bodyPr>
          <a:lstStyle/>
          <a:p>
            <a:pPr marL="457200" lvl="1" indent="0" algn="l" rtl="0">
              <a:lnSpc>
                <a:spcPct val="80000"/>
              </a:lnSpc>
              <a:spcBef>
                <a:spcPts val="0"/>
              </a:spcBef>
              <a:spcAft>
                <a:spcPts val="0"/>
              </a:spcAft>
              <a:buClr>
                <a:srgbClr val="44403F"/>
              </a:buClr>
              <a:buSzPts val="2220"/>
              <a:buNone/>
            </a:pPr>
            <a:endParaRPr sz="2220" dirty="0"/>
          </a:p>
          <a:p>
            <a:pPr marL="228600" lvl="0" indent="-228600" algn="l" rtl="0">
              <a:lnSpc>
                <a:spcPct val="80000"/>
              </a:lnSpc>
              <a:spcBef>
                <a:spcPts val="1000"/>
              </a:spcBef>
              <a:spcAft>
                <a:spcPts val="0"/>
              </a:spcAft>
              <a:buClr>
                <a:srgbClr val="44403F"/>
              </a:buClr>
              <a:buSzPts val="2590"/>
              <a:buChar char="•"/>
            </a:pPr>
            <a:r>
              <a:rPr lang="en-US" sz="2590" dirty="0"/>
              <a:t>Abdominal exam </a:t>
            </a:r>
            <a:endParaRPr dirty="0"/>
          </a:p>
          <a:p>
            <a:pPr marL="228600" lvl="0" indent="-228600" algn="l" rtl="0">
              <a:lnSpc>
                <a:spcPct val="80000"/>
              </a:lnSpc>
              <a:spcBef>
                <a:spcPts val="1000"/>
              </a:spcBef>
              <a:spcAft>
                <a:spcPts val="0"/>
              </a:spcAft>
              <a:buClr>
                <a:srgbClr val="44403F"/>
              </a:buClr>
              <a:buSzPts val="2590"/>
              <a:buChar char="•"/>
            </a:pPr>
            <a:r>
              <a:rPr lang="en-US" sz="2590" dirty="0"/>
              <a:t>Neurologic exam</a:t>
            </a:r>
            <a:endParaRPr dirty="0"/>
          </a:p>
          <a:p>
            <a:pPr marL="685800" lvl="1" indent="-228600" algn="l" rtl="0">
              <a:lnSpc>
                <a:spcPct val="80000"/>
              </a:lnSpc>
              <a:spcBef>
                <a:spcPts val="500"/>
              </a:spcBef>
              <a:spcAft>
                <a:spcPts val="0"/>
              </a:spcAft>
              <a:buClr>
                <a:srgbClr val="44403F"/>
              </a:buClr>
              <a:buSzPts val="2220"/>
              <a:buChar char="•"/>
            </a:pPr>
            <a:r>
              <a:rPr lang="en-US" sz="2220" dirty="0"/>
              <a:t>Sensation, reflexes</a:t>
            </a:r>
            <a:endParaRPr dirty="0"/>
          </a:p>
          <a:p>
            <a:pPr marL="1143000" lvl="2" indent="-228600" algn="l" rtl="0">
              <a:lnSpc>
                <a:spcPct val="80000"/>
              </a:lnSpc>
              <a:spcBef>
                <a:spcPts val="500"/>
              </a:spcBef>
              <a:spcAft>
                <a:spcPts val="0"/>
              </a:spcAft>
              <a:buClr>
                <a:srgbClr val="44403F"/>
              </a:buClr>
              <a:buSzPts val="1850"/>
              <a:buChar char="•"/>
            </a:pPr>
            <a:r>
              <a:rPr lang="en-US" sz="1850" dirty="0" err="1"/>
              <a:t>Bulbocavernosis</a:t>
            </a:r>
            <a:r>
              <a:rPr lang="en-US" sz="1850" dirty="0"/>
              <a:t>/clitoral-sacral reflex (S2, S3, S4)</a:t>
            </a:r>
            <a:endParaRPr dirty="0"/>
          </a:p>
          <a:p>
            <a:pPr marL="228600" lvl="0" indent="-228600" algn="l" rtl="0">
              <a:lnSpc>
                <a:spcPct val="80000"/>
              </a:lnSpc>
              <a:spcBef>
                <a:spcPts val="1000"/>
              </a:spcBef>
              <a:spcAft>
                <a:spcPts val="0"/>
              </a:spcAft>
              <a:buClr>
                <a:srgbClr val="44403F"/>
              </a:buClr>
              <a:buSzPts val="2590"/>
              <a:buChar char="•"/>
            </a:pPr>
            <a:r>
              <a:rPr lang="en-US" sz="2590" dirty="0"/>
              <a:t>Pelvic Exam</a:t>
            </a:r>
            <a:endParaRPr dirty="0"/>
          </a:p>
          <a:p>
            <a:pPr marL="685800" lvl="1" indent="-228600" algn="l" rtl="0">
              <a:lnSpc>
                <a:spcPct val="80000"/>
              </a:lnSpc>
              <a:spcBef>
                <a:spcPts val="500"/>
              </a:spcBef>
              <a:spcAft>
                <a:spcPts val="0"/>
              </a:spcAft>
              <a:buClr>
                <a:srgbClr val="44403F"/>
              </a:buClr>
              <a:buSzPts val="2220"/>
              <a:buChar char="•"/>
            </a:pPr>
            <a:r>
              <a:rPr lang="en-US" sz="2220" dirty="0"/>
              <a:t>Inflammation, infection, vaginal atrophy or discharge</a:t>
            </a:r>
            <a:endParaRPr dirty="0"/>
          </a:p>
          <a:p>
            <a:pPr marL="685800" lvl="1" indent="-228600" algn="l" rtl="0">
              <a:lnSpc>
                <a:spcPct val="80000"/>
              </a:lnSpc>
              <a:spcBef>
                <a:spcPts val="500"/>
              </a:spcBef>
              <a:spcAft>
                <a:spcPts val="0"/>
              </a:spcAft>
              <a:buClr>
                <a:srgbClr val="44403F"/>
              </a:buClr>
              <a:buSzPts val="2220"/>
              <a:buChar char="•"/>
            </a:pPr>
            <a:r>
              <a:rPr lang="en-US" sz="2220" dirty="0"/>
              <a:t>Urethral diverticulum</a:t>
            </a:r>
            <a:endParaRPr dirty="0"/>
          </a:p>
          <a:p>
            <a:pPr marL="685800" lvl="1" indent="-228600" algn="l" rtl="0">
              <a:lnSpc>
                <a:spcPct val="80000"/>
              </a:lnSpc>
              <a:spcBef>
                <a:spcPts val="500"/>
              </a:spcBef>
              <a:spcAft>
                <a:spcPts val="0"/>
              </a:spcAft>
              <a:buClr>
                <a:srgbClr val="44403F"/>
              </a:buClr>
              <a:buSzPts val="2220"/>
              <a:buChar char="•"/>
            </a:pPr>
            <a:r>
              <a:rPr lang="en-US" sz="2220" dirty="0"/>
              <a:t>Assess levator ani function and strength (Kegel)</a:t>
            </a:r>
            <a:endParaRPr dirty="0"/>
          </a:p>
          <a:p>
            <a:pPr marL="685800" lvl="1" indent="-228600" algn="l" rtl="0">
              <a:lnSpc>
                <a:spcPct val="80000"/>
              </a:lnSpc>
              <a:spcBef>
                <a:spcPts val="500"/>
              </a:spcBef>
              <a:spcAft>
                <a:spcPts val="0"/>
              </a:spcAft>
              <a:buClr>
                <a:srgbClr val="44403F"/>
              </a:buClr>
              <a:buSzPts val="2220"/>
              <a:buChar char="•"/>
            </a:pPr>
            <a:r>
              <a:rPr lang="en-US" sz="2220" dirty="0"/>
              <a:t>Pelvic organ prolapse</a:t>
            </a:r>
            <a:endParaRPr dirty="0"/>
          </a:p>
          <a:p>
            <a:pPr marL="685800" lvl="1" indent="-228600" algn="l" rtl="0">
              <a:lnSpc>
                <a:spcPct val="80000"/>
              </a:lnSpc>
              <a:spcBef>
                <a:spcPts val="500"/>
              </a:spcBef>
              <a:spcAft>
                <a:spcPts val="0"/>
              </a:spcAft>
              <a:buClr>
                <a:srgbClr val="44403F"/>
              </a:buClr>
              <a:buSzPts val="2220"/>
              <a:buChar char="•"/>
            </a:pPr>
            <a:r>
              <a:rPr lang="en-US" sz="2220" dirty="0"/>
              <a:t>Urethral hypermobility</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Focused UI Elements</a:t>
            </a:r>
            <a:endParaRPr/>
          </a:p>
        </p:txBody>
      </p:sp>
      <p:sp>
        <p:nvSpPr>
          <p:cNvPr id="240" name="Google Shape;240;p22"/>
          <p:cNvSpPr txBox="1">
            <a:spLocks noGrp="1"/>
          </p:cNvSpPr>
          <p:nvPr>
            <p:ph type="body" idx="1"/>
          </p:nvPr>
        </p:nvSpPr>
        <p:spPr>
          <a:xfrm>
            <a:off x="3510116" y="1825625"/>
            <a:ext cx="7843684"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Urine dipstick </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UA with urine culture </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Post void residual</a:t>
            </a:r>
            <a:endParaRPr dirty="0"/>
          </a:p>
          <a:p>
            <a:pPr marL="685800" lvl="1" indent="-228600" algn="l" rtl="0">
              <a:lnSpc>
                <a:spcPct val="90000"/>
              </a:lnSpc>
              <a:spcBef>
                <a:spcPts val="500"/>
              </a:spcBef>
              <a:spcAft>
                <a:spcPts val="0"/>
              </a:spcAft>
              <a:buClr>
                <a:srgbClr val="44403F"/>
              </a:buClr>
              <a:buSzPts val="2400"/>
              <a:buChar char="•"/>
            </a:pPr>
            <a:r>
              <a:rPr lang="en-US" dirty="0"/>
              <a:t>Straight catheterization vs.  bladder scanner</a:t>
            </a:r>
            <a:br>
              <a:rPr lang="en-US" dirty="0"/>
            </a:br>
            <a:endParaRPr dirty="0"/>
          </a:p>
          <a:p>
            <a:pPr marL="342900" lvl="1" indent="-342900" algn="l" rtl="0">
              <a:lnSpc>
                <a:spcPct val="90000"/>
              </a:lnSpc>
              <a:spcBef>
                <a:spcPts val="500"/>
              </a:spcBef>
              <a:spcAft>
                <a:spcPts val="0"/>
              </a:spcAft>
              <a:buClr>
                <a:srgbClr val="44403F"/>
              </a:buClr>
              <a:buSzPts val="2800"/>
              <a:buChar char="•"/>
            </a:pPr>
            <a:r>
              <a:rPr lang="en-US" sz="2800" dirty="0"/>
              <a:t>Cough stress test</a:t>
            </a:r>
            <a:endParaRPr dirty="0"/>
          </a:p>
        </p:txBody>
      </p:sp>
      <p:pic>
        <p:nvPicPr>
          <p:cNvPr id="241" name="Google Shape;241;p22"/>
          <p:cNvPicPr preferRelativeResize="0"/>
          <p:nvPr/>
        </p:nvPicPr>
        <p:blipFill rotWithShape="1">
          <a:blip r:embed="rId3">
            <a:alphaModFix/>
          </a:blip>
          <a:srcRect l="9420" t="8349" r="8018" b="9626"/>
          <a:stretch/>
        </p:blipFill>
        <p:spPr>
          <a:xfrm>
            <a:off x="367615" y="2167465"/>
            <a:ext cx="3142501" cy="22098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Urodynamic Testing: </a:t>
            </a:r>
            <a:br>
              <a:rPr lang="en-US"/>
            </a:br>
            <a:r>
              <a:rPr lang="en-US"/>
              <a:t>To Do or Not To Do?</a:t>
            </a:r>
            <a:endParaRPr/>
          </a:p>
        </p:txBody>
      </p:sp>
      <p:sp>
        <p:nvSpPr>
          <p:cNvPr id="248" name="Google Shape;248;p23"/>
          <p:cNvSpPr txBox="1">
            <a:spLocks noGrp="1"/>
          </p:cNvSpPr>
          <p:nvPr>
            <p:ph type="body" idx="1"/>
          </p:nvPr>
        </p:nvSpPr>
        <p:spPr>
          <a:xfrm>
            <a:off x="4060723" y="1825625"/>
            <a:ext cx="7293077" cy="4142556"/>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rgbClr val="44403F"/>
              </a:buClr>
              <a:buSzPts val="2380"/>
              <a:buChar char="•"/>
            </a:pPr>
            <a:r>
              <a:rPr lang="en-US" sz="2380" dirty="0"/>
              <a:t>When to order:</a:t>
            </a:r>
            <a:endParaRPr dirty="0"/>
          </a:p>
          <a:p>
            <a:pPr marL="685800" lvl="1" indent="-228600" algn="l" rtl="0">
              <a:lnSpc>
                <a:spcPct val="70000"/>
              </a:lnSpc>
              <a:spcBef>
                <a:spcPts val="500"/>
              </a:spcBef>
              <a:spcAft>
                <a:spcPts val="0"/>
              </a:spcAft>
              <a:buClr>
                <a:srgbClr val="44403F"/>
              </a:buClr>
              <a:buSzPts val="2040"/>
              <a:buChar char="•"/>
            </a:pPr>
            <a:r>
              <a:rPr lang="en-US" sz="2040" dirty="0"/>
              <a:t>Voiding dysfunction</a:t>
            </a:r>
            <a:endParaRPr dirty="0"/>
          </a:p>
          <a:p>
            <a:pPr marL="685800" lvl="1" indent="-228600" algn="l" rtl="0">
              <a:lnSpc>
                <a:spcPct val="70000"/>
              </a:lnSpc>
              <a:spcBef>
                <a:spcPts val="500"/>
              </a:spcBef>
              <a:spcAft>
                <a:spcPts val="0"/>
              </a:spcAft>
              <a:buClr>
                <a:srgbClr val="44403F"/>
              </a:buClr>
              <a:buSzPts val="2040"/>
              <a:buChar char="•"/>
            </a:pPr>
            <a:r>
              <a:rPr lang="en-US" sz="2040" dirty="0"/>
              <a:t>Neurologic concerns</a:t>
            </a:r>
            <a:endParaRPr dirty="0"/>
          </a:p>
          <a:p>
            <a:pPr marL="685800" lvl="1" indent="-228600" algn="l" rtl="0">
              <a:lnSpc>
                <a:spcPct val="70000"/>
              </a:lnSpc>
              <a:spcBef>
                <a:spcPts val="500"/>
              </a:spcBef>
              <a:spcAft>
                <a:spcPts val="0"/>
              </a:spcAft>
              <a:buClr>
                <a:srgbClr val="44403F"/>
              </a:buClr>
              <a:buSzPts val="2040"/>
              <a:buChar char="•"/>
            </a:pPr>
            <a:r>
              <a:rPr lang="en-US" sz="2040" dirty="0"/>
              <a:t>Unclear history, insensible, “wet all the time,” mixed symptoms</a:t>
            </a:r>
            <a:endParaRPr dirty="0"/>
          </a:p>
          <a:p>
            <a:pPr marL="685800" lvl="1" indent="-228600" algn="l" rtl="0">
              <a:lnSpc>
                <a:spcPct val="70000"/>
              </a:lnSpc>
              <a:spcBef>
                <a:spcPts val="500"/>
              </a:spcBef>
              <a:spcAft>
                <a:spcPts val="0"/>
              </a:spcAft>
              <a:buClr>
                <a:srgbClr val="44403F"/>
              </a:buClr>
              <a:buSzPts val="2040"/>
              <a:buChar char="•"/>
            </a:pPr>
            <a:r>
              <a:rPr lang="en-US" sz="2040" dirty="0"/>
              <a:t>Prior anti-incontinence surgery</a:t>
            </a:r>
            <a:endParaRPr dirty="0"/>
          </a:p>
          <a:p>
            <a:pPr marL="685800" lvl="1" indent="-228600" algn="l" rtl="0">
              <a:lnSpc>
                <a:spcPct val="70000"/>
              </a:lnSpc>
              <a:spcBef>
                <a:spcPts val="500"/>
              </a:spcBef>
              <a:spcAft>
                <a:spcPts val="0"/>
              </a:spcAft>
              <a:buClr>
                <a:srgbClr val="44403F"/>
              </a:buClr>
              <a:buSzPts val="2040"/>
              <a:buChar char="•"/>
            </a:pPr>
            <a:r>
              <a:rPr lang="en-US" sz="2040" dirty="0"/>
              <a:t>Recurrent SUI</a:t>
            </a:r>
            <a:endParaRPr dirty="0"/>
          </a:p>
          <a:p>
            <a:pPr marL="0" lvl="0" indent="0" algn="l" rtl="0">
              <a:lnSpc>
                <a:spcPct val="70000"/>
              </a:lnSpc>
              <a:spcBef>
                <a:spcPts val="1000"/>
              </a:spcBef>
              <a:spcAft>
                <a:spcPts val="0"/>
              </a:spcAft>
              <a:buClr>
                <a:srgbClr val="44403F"/>
              </a:buClr>
              <a:buSzPts val="2380"/>
              <a:buNone/>
            </a:pPr>
            <a:endParaRPr sz="2380" dirty="0"/>
          </a:p>
          <a:p>
            <a:pPr marL="228600" lvl="0" indent="-228600" algn="l" rtl="0">
              <a:lnSpc>
                <a:spcPct val="70000"/>
              </a:lnSpc>
              <a:spcBef>
                <a:spcPts val="1000"/>
              </a:spcBef>
              <a:spcAft>
                <a:spcPts val="0"/>
              </a:spcAft>
              <a:buClr>
                <a:srgbClr val="44403F"/>
              </a:buClr>
              <a:buSzPts val="2380"/>
              <a:buChar char="•"/>
            </a:pPr>
            <a:r>
              <a:rPr lang="en-US" sz="2380" dirty="0" err="1"/>
              <a:t>ValUE</a:t>
            </a:r>
            <a:r>
              <a:rPr lang="en-US" sz="2380" dirty="0"/>
              <a:t> Trial</a:t>
            </a:r>
            <a:endParaRPr dirty="0"/>
          </a:p>
          <a:p>
            <a:pPr marL="685800" lvl="1" indent="-228600" algn="l" rtl="0">
              <a:lnSpc>
                <a:spcPct val="70000"/>
              </a:lnSpc>
              <a:spcBef>
                <a:spcPts val="500"/>
              </a:spcBef>
              <a:spcAft>
                <a:spcPts val="0"/>
              </a:spcAft>
              <a:buClr>
                <a:srgbClr val="44403F"/>
              </a:buClr>
              <a:buSzPts val="2040"/>
              <a:buChar char="•"/>
            </a:pPr>
            <a:r>
              <a:rPr lang="en-US" sz="2040" dirty="0"/>
              <a:t>Treatment success at 12 months in-office evaluation group was non-inferior to UDS group</a:t>
            </a:r>
            <a:endParaRPr dirty="0"/>
          </a:p>
          <a:p>
            <a:pPr marL="685800" lvl="1" indent="-228600" algn="l" rtl="0">
              <a:lnSpc>
                <a:spcPct val="70000"/>
              </a:lnSpc>
              <a:spcBef>
                <a:spcPts val="500"/>
              </a:spcBef>
              <a:spcAft>
                <a:spcPts val="0"/>
              </a:spcAft>
              <a:buClr>
                <a:srgbClr val="44403F"/>
              </a:buClr>
              <a:buSzPts val="2040"/>
              <a:buChar char="•"/>
            </a:pPr>
            <a:r>
              <a:rPr lang="en-US" sz="2040" dirty="0"/>
              <a:t>These results argue against routine preoperative urodynamic testing in patients with uncomplicated stress urinary incontinence</a:t>
            </a:r>
            <a:endParaRPr dirty="0"/>
          </a:p>
        </p:txBody>
      </p:sp>
      <p:pic>
        <p:nvPicPr>
          <p:cNvPr id="249" name="Google Shape;249;p23"/>
          <p:cNvPicPr preferRelativeResize="0"/>
          <p:nvPr/>
        </p:nvPicPr>
        <p:blipFill rotWithShape="1">
          <a:blip r:embed="rId3">
            <a:alphaModFix/>
          </a:blip>
          <a:srcRect l="5774" r="3162"/>
          <a:stretch/>
        </p:blipFill>
        <p:spPr>
          <a:xfrm>
            <a:off x="677339" y="1825625"/>
            <a:ext cx="3275230" cy="37793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Treatment Options</a:t>
            </a:r>
            <a:endParaRPr/>
          </a:p>
        </p:txBody>
      </p:sp>
      <p:sp>
        <p:nvSpPr>
          <p:cNvPr id="255" name="Google Shape;255;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Pelvic floor muscle exercises (with or without PT)</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Non-surgical (support devices)</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Ambulatory procedure (urethral bulking)</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Surgical (mesh vs. no mesh)</a:t>
            </a:r>
            <a:endParaRPr dirty="0"/>
          </a:p>
          <a:p>
            <a:pPr marL="457200" lvl="1" indent="0" algn="l" rtl="0">
              <a:lnSpc>
                <a:spcPct val="90000"/>
              </a:lnSpc>
              <a:spcBef>
                <a:spcPts val="500"/>
              </a:spcBef>
              <a:spcAft>
                <a:spcPts val="0"/>
              </a:spcAft>
              <a:buClr>
                <a:srgbClr val="44403F"/>
              </a:buClr>
              <a:buSzPts val="2400"/>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Conservative Management of SUI</a:t>
            </a:r>
            <a:endParaRPr/>
          </a:p>
        </p:txBody>
      </p:sp>
      <p:sp>
        <p:nvSpPr>
          <p:cNvPr id="262" name="Google Shape;262;p25"/>
          <p:cNvSpPr txBox="1">
            <a:spLocks noGrp="1"/>
          </p:cNvSpPr>
          <p:nvPr>
            <p:ph type="body" idx="1"/>
          </p:nvPr>
        </p:nvSpPr>
        <p:spPr>
          <a:xfrm>
            <a:off x="838200" y="1825625"/>
            <a:ext cx="10515600" cy="394795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Kegels</a:t>
            </a:r>
            <a:endParaRPr dirty="0"/>
          </a:p>
          <a:p>
            <a:pPr marL="228600" lvl="0" indent="-228600" algn="l" rtl="0">
              <a:lnSpc>
                <a:spcPct val="90000"/>
              </a:lnSpc>
              <a:spcBef>
                <a:spcPts val="1000"/>
              </a:spcBef>
              <a:spcAft>
                <a:spcPts val="0"/>
              </a:spcAft>
              <a:buClr>
                <a:srgbClr val="44403F"/>
              </a:buClr>
              <a:buSzPts val="2800"/>
              <a:buChar char="•"/>
            </a:pPr>
            <a:r>
              <a:rPr lang="en-US" dirty="0"/>
              <a:t>PFMT with a pelvic floor physical therapist</a:t>
            </a:r>
            <a:endParaRPr dirty="0"/>
          </a:p>
          <a:p>
            <a:pPr marL="228600" lvl="0" indent="-228600" algn="l" rtl="0">
              <a:lnSpc>
                <a:spcPct val="90000"/>
              </a:lnSpc>
              <a:spcBef>
                <a:spcPts val="1000"/>
              </a:spcBef>
              <a:spcAft>
                <a:spcPts val="0"/>
              </a:spcAft>
              <a:buClr>
                <a:srgbClr val="44403F"/>
              </a:buClr>
              <a:buSzPts val="2800"/>
              <a:buChar char="•"/>
            </a:pPr>
            <a:r>
              <a:rPr lang="en-US" dirty="0"/>
              <a:t>PFMT and SUI</a:t>
            </a:r>
            <a:endParaRPr dirty="0"/>
          </a:p>
          <a:p>
            <a:pPr marL="685800" lvl="1" indent="-228600" algn="l" rtl="0">
              <a:lnSpc>
                <a:spcPct val="90000"/>
              </a:lnSpc>
              <a:spcBef>
                <a:spcPts val="500"/>
              </a:spcBef>
              <a:spcAft>
                <a:spcPts val="0"/>
              </a:spcAft>
              <a:buClr>
                <a:srgbClr val="44403F"/>
              </a:buClr>
              <a:buSzPts val="2400"/>
              <a:buChar char="•"/>
            </a:pPr>
            <a:r>
              <a:rPr lang="en-US" dirty="0"/>
              <a:t>Pure SUI:</a:t>
            </a:r>
            <a:endParaRPr dirty="0"/>
          </a:p>
          <a:p>
            <a:pPr marL="1143000" lvl="2" indent="-228600" algn="l" rtl="0">
              <a:lnSpc>
                <a:spcPct val="90000"/>
              </a:lnSpc>
              <a:spcBef>
                <a:spcPts val="500"/>
              </a:spcBef>
              <a:spcAft>
                <a:spcPts val="0"/>
              </a:spcAft>
              <a:buClr>
                <a:srgbClr val="44403F"/>
              </a:buClr>
              <a:buSzPts val="2000"/>
              <a:buChar char="•"/>
            </a:pPr>
            <a:r>
              <a:rPr lang="en-US" dirty="0"/>
              <a:t> PFMT groups were 8 times more likely than the controls to report that they were cured </a:t>
            </a:r>
            <a:endParaRPr dirty="0"/>
          </a:p>
          <a:p>
            <a:pPr marL="1143000" lvl="2" indent="-228600" algn="l" rtl="0">
              <a:lnSpc>
                <a:spcPct val="90000"/>
              </a:lnSpc>
              <a:spcBef>
                <a:spcPts val="500"/>
              </a:spcBef>
              <a:spcAft>
                <a:spcPts val="0"/>
              </a:spcAft>
              <a:buClr>
                <a:srgbClr val="44403F"/>
              </a:buClr>
              <a:buSzPts val="2000"/>
              <a:buChar char="•"/>
            </a:pPr>
            <a:r>
              <a:rPr lang="en-US" dirty="0"/>
              <a:t>17 times more likely to report cure or improvement </a:t>
            </a:r>
            <a:endParaRPr dirty="0"/>
          </a:p>
          <a:p>
            <a:pPr marL="685800" lvl="1" indent="-228600" algn="l" rtl="0">
              <a:lnSpc>
                <a:spcPct val="90000"/>
              </a:lnSpc>
              <a:spcBef>
                <a:spcPts val="500"/>
              </a:spcBef>
              <a:spcAft>
                <a:spcPts val="0"/>
              </a:spcAft>
              <a:buClr>
                <a:srgbClr val="44403F"/>
              </a:buClr>
              <a:buSzPts val="2400"/>
              <a:buChar char="•"/>
            </a:pPr>
            <a:r>
              <a:rPr lang="en-US" dirty="0"/>
              <a:t>Any type UI: </a:t>
            </a:r>
            <a:endParaRPr dirty="0"/>
          </a:p>
          <a:p>
            <a:pPr marL="1143000" lvl="2" indent="-228600" algn="l" rtl="0">
              <a:lnSpc>
                <a:spcPct val="90000"/>
              </a:lnSpc>
              <a:spcBef>
                <a:spcPts val="500"/>
              </a:spcBef>
              <a:spcAft>
                <a:spcPts val="0"/>
              </a:spcAft>
              <a:buClr>
                <a:srgbClr val="44403F"/>
              </a:buClr>
              <a:buSzPts val="2000"/>
              <a:buChar char="•"/>
            </a:pPr>
            <a:r>
              <a:rPr lang="en-US" dirty="0"/>
              <a:t>same trend, smaller effect size</a:t>
            </a:r>
            <a:endParaRPr dirty="0"/>
          </a:p>
        </p:txBody>
      </p:sp>
      <p:sp>
        <p:nvSpPr>
          <p:cNvPr id="263" name="Google Shape;263;p25"/>
          <p:cNvSpPr txBox="1"/>
          <p:nvPr/>
        </p:nvSpPr>
        <p:spPr>
          <a:xfrm>
            <a:off x="838200" y="5527359"/>
            <a:ext cx="37338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44403F"/>
                </a:solidFill>
                <a:latin typeface="Arial"/>
                <a:ea typeface="Arial"/>
                <a:cs typeface="Arial"/>
                <a:sym typeface="Arial"/>
              </a:rPr>
              <a:t>Dumoulin et al </a:t>
            </a:r>
            <a:r>
              <a:rPr lang="en-US" sz="1000" i="1">
                <a:solidFill>
                  <a:srgbClr val="44403F"/>
                </a:solidFill>
                <a:latin typeface="Arial"/>
                <a:ea typeface="Arial"/>
                <a:cs typeface="Arial"/>
                <a:sym typeface="Arial"/>
              </a:rPr>
              <a:t>Cochrane Database Syst Rev. </a:t>
            </a:r>
            <a:r>
              <a:rPr lang="en-US" sz="1000">
                <a:solidFill>
                  <a:srgbClr val="44403F"/>
                </a:solidFill>
                <a:latin typeface="Arial"/>
                <a:ea typeface="Arial"/>
                <a:cs typeface="Arial"/>
                <a:sym typeface="Arial"/>
              </a:rPr>
              <a:t>2014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Non-Surgical Management</a:t>
            </a:r>
            <a:endParaRPr/>
          </a:p>
        </p:txBody>
      </p:sp>
      <p:pic>
        <p:nvPicPr>
          <p:cNvPr id="272" name="Google Shape;272;p26" descr="femsoft device.png"/>
          <p:cNvPicPr preferRelativeResize="0"/>
          <p:nvPr/>
        </p:nvPicPr>
        <p:blipFill rotWithShape="1">
          <a:blip r:embed="rId3">
            <a:alphaModFix/>
          </a:blip>
          <a:srcRect/>
          <a:stretch/>
        </p:blipFill>
        <p:spPr>
          <a:xfrm>
            <a:off x="8573585" y="4290101"/>
            <a:ext cx="2868475" cy="1367749"/>
          </a:xfrm>
          <a:prstGeom prst="rect">
            <a:avLst/>
          </a:prstGeom>
          <a:noFill/>
          <a:ln>
            <a:noFill/>
          </a:ln>
        </p:spPr>
      </p:pic>
      <p:pic>
        <p:nvPicPr>
          <p:cNvPr id="274" name="Google Shape;274;p26" descr="impressa diagram.jpg"/>
          <p:cNvPicPr preferRelativeResize="0"/>
          <p:nvPr/>
        </p:nvPicPr>
        <p:blipFill rotWithShape="1">
          <a:blip r:embed="rId4">
            <a:alphaModFix/>
          </a:blip>
          <a:srcRect l="49867" t="31067" r="3732" b="30533"/>
          <a:stretch/>
        </p:blipFill>
        <p:spPr>
          <a:xfrm>
            <a:off x="8509589" y="1785551"/>
            <a:ext cx="2844211" cy="2353830"/>
          </a:xfrm>
          <a:prstGeom prst="rect">
            <a:avLst/>
          </a:prstGeom>
          <a:noFill/>
          <a:ln>
            <a:noFill/>
          </a:ln>
        </p:spPr>
      </p:pic>
      <p:pic>
        <p:nvPicPr>
          <p:cNvPr id="1026" name="Picture 2" descr="Revive reusable bladder support packaging with device on a white background">
            <a:extLst>
              <a:ext uri="{FF2B5EF4-FFF2-40B4-BE49-F238E27FC236}">
                <a16:creationId xmlns:a16="http://schemas.microsoft.com/office/drawing/2014/main" id="{AF5EF8E7-7862-4F25-F725-A3DD1CD6C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8238" y="1785551"/>
            <a:ext cx="4032455" cy="40324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white object with a number on it&#10;&#10;AI-generated content may be incorrect.">
            <a:extLst>
              <a:ext uri="{FF2B5EF4-FFF2-40B4-BE49-F238E27FC236}">
                <a16:creationId xmlns:a16="http://schemas.microsoft.com/office/drawing/2014/main" id="{CEFBE059-E42F-8CB4-F71D-9996F1A5F39B}"/>
              </a:ext>
            </a:extLst>
          </p:cNvPr>
          <p:cNvPicPr>
            <a:picLocks noChangeAspect="1"/>
          </p:cNvPicPr>
          <p:nvPr/>
        </p:nvPicPr>
        <p:blipFill>
          <a:blip r:embed="rId6"/>
          <a:stretch>
            <a:fillRect/>
          </a:stretch>
        </p:blipFill>
        <p:spPr>
          <a:xfrm>
            <a:off x="482113" y="1881416"/>
            <a:ext cx="3711677" cy="374113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7"/>
          <p:cNvPicPr preferRelativeResize="0"/>
          <p:nvPr/>
        </p:nvPicPr>
        <p:blipFill rotWithShape="1">
          <a:blip r:embed="rId3">
            <a:alphaModFix/>
          </a:blip>
          <a:srcRect l="2009" t="6543" r="6481" b="53835"/>
          <a:stretch/>
        </p:blipFill>
        <p:spPr>
          <a:xfrm>
            <a:off x="0" y="3456038"/>
            <a:ext cx="5793389" cy="2006764"/>
          </a:xfrm>
          <a:prstGeom prst="rect">
            <a:avLst/>
          </a:prstGeom>
          <a:noFill/>
          <a:ln>
            <a:noFill/>
          </a:ln>
        </p:spPr>
      </p:pic>
      <p:sp>
        <p:nvSpPr>
          <p:cNvPr id="281" name="Google Shape;28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Urethral Bulking </a:t>
            </a:r>
            <a:endParaRPr dirty="0"/>
          </a:p>
        </p:txBody>
      </p:sp>
      <p:sp>
        <p:nvSpPr>
          <p:cNvPr id="282" name="Google Shape;282;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42900" lvl="2" indent="-342900" algn="l" rtl="0">
              <a:lnSpc>
                <a:spcPct val="90000"/>
              </a:lnSpc>
              <a:spcBef>
                <a:spcPts val="0"/>
              </a:spcBef>
              <a:spcAft>
                <a:spcPts val="0"/>
              </a:spcAft>
              <a:buClr>
                <a:srgbClr val="44403F"/>
              </a:buClr>
              <a:buSzPts val="2000"/>
              <a:buChar char="•"/>
            </a:pPr>
            <a:r>
              <a:rPr lang="en-US" dirty="0" err="1"/>
              <a:t>Coapt</a:t>
            </a:r>
            <a:r>
              <a:rPr lang="en-US" dirty="0"/>
              <a:t> the “lead-pipe” urethra</a:t>
            </a:r>
            <a:endParaRPr dirty="0"/>
          </a:p>
          <a:p>
            <a:pPr marL="342900" lvl="2" indent="-342900" algn="l" rtl="0">
              <a:lnSpc>
                <a:spcPct val="90000"/>
              </a:lnSpc>
              <a:spcBef>
                <a:spcPts val="500"/>
              </a:spcBef>
              <a:spcAft>
                <a:spcPts val="0"/>
              </a:spcAft>
              <a:buClr>
                <a:srgbClr val="44403F"/>
              </a:buClr>
              <a:buSzPts val="2000"/>
              <a:buChar char="•"/>
            </a:pPr>
            <a:r>
              <a:rPr lang="en-US" dirty="0"/>
              <a:t>96% improve at some point, 83% dry at some point, 52% still dry at 1 yr, 38% still dry at 2 yr</a:t>
            </a:r>
            <a:endParaRPr dirty="0"/>
          </a:p>
          <a:p>
            <a:pPr marL="342900" lvl="2" indent="-342900"/>
            <a:r>
              <a:rPr lang="en-US" dirty="0" err="1"/>
              <a:t>Coaptite</a:t>
            </a:r>
            <a:r>
              <a:rPr lang="en-US" dirty="0"/>
              <a:t>®, </a:t>
            </a:r>
            <a:r>
              <a:rPr lang="en-US" dirty="0" err="1"/>
              <a:t>Bulkamid</a:t>
            </a:r>
            <a:r>
              <a:rPr lang="en-US" dirty="0"/>
              <a:t>®, </a:t>
            </a:r>
            <a:r>
              <a:rPr lang="en-US" dirty="0" err="1"/>
              <a:t>Durasphere</a:t>
            </a:r>
            <a:r>
              <a:rPr lang="en-US" dirty="0"/>
              <a:t>®, </a:t>
            </a:r>
            <a:r>
              <a:rPr lang="en-US" dirty="0" err="1"/>
              <a:t>Macroplastique</a:t>
            </a:r>
            <a:r>
              <a:rPr lang="en-US" dirty="0"/>
              <a:t>®</a:t>
            </a:r>
            <a:endParaRPr dirty="0"/>
          </a:p>
        </p:txBody>
      </p:sp>
      <p:pic>
        <p:nvPicPr>
          <p:cNvPr id="283" name="Google Shape;283;p27" descr="bulking agent post pic urethra.jpg"/>
          <p:cNvPicPr preferRelativeResize="0"/>
          <p:nvPr/>
        </p:nvPicPr>
        <p:blipFill rotWithShape="1">
          <a:blip r:embed="rId4">
            <a:alphaModFix/>
          </a:blip>
          <a:srcRect/>
          <a:stretch/>
        </p:blipFill>
        <p:spPr>
          <a:xfrm>
            <a:off x="5793389" y="3456038"/>
            <a:ext cx="5560411" cy="20067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Surgical Treatment: </a:t>
            </a:r>
            <a:br>
              <a:rPr lang="en-US"/>
            </a:br>
            <a:r>
              <a:rPr lang="en-US"/>
              <a:t>Mesh Mid-urethral Slings</a:t>
            </a:r>
            <a:endParaRPr/>
          </a:p>
        </p:txBody>
      </p:sp>
      <p:sp>
        <p:nvSpPr>
          <p:cNvPr id="290" name="Google Shape;290;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44403F"/>
              </a:buClr>
              <a:buSzPts val="2400"/>
              <a:buNone/>
            </a:pPr>
            <a:r>
              <a:rPr lang="en-US" b="1">
                <a:latin typeface="Montserrat"/>
                <a:ea typeface="Montserrat"/>
                <a:cs typeface="Montserrat"/>
                <a:sym typeface="Montserrat"/>
              </a:rPr>
              <a:t>Transobturator</a:t>
            </a:r>
            <a:endParaRPr b="1">
              <a:latin typeface="Montserrat"/>
              <a:ea typeface="Montserrat"/>
              <a:cs typeface="Montserrat"/>
              <a:sym typeface="Montserrat"/>
            </a:endParaRPr>
          </a:p>
        </p:txBody>
      </p:sp>
      <p:sp>
        <p:nvSpPr>
          <p:cNvPr id="291" name="Google Shape;291;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44403F"/>
              </a:buClr>
              <a:buSzPts val="2400"/>
              <a:buNone/>
            </a:pPr>
            <a:r>
              <a:rPr lang="en-US" b="1">
                <a:latin typeface="Montserrat"/>
                <a:ea typeface="Montserrat"/>
                <a:cs typeface="Montserrat"/>
                <a:sym typeface="Montserrat"/>
              </a:rPr>
              <a:t>Retropubic</a:t>
            </a:r>
            <a:endParaRPr/>
          </a:p>
        </p:txBody>
      </p:sp>
      <p:pic>
        <p:nvPicPr>
          <p:cNvPr id="292" name="Google Shape;292;p28"/>
          <p:cNvPicPr preferRelativeResize="0"/>
          <p:nvPr/>
        </p:nvPicPr>
        <p:blipFill rotWithShape="1">
          <a:blip r:embed="rId3">
            <a:alphaModFix/>
          </a:blip>
          <a:srcRect l="-178" t="14337" b="18567"/>
          <a:stretch/>
        </p:blipFill>
        <p:spPr>
          <a:xfrm>
            <a:off x="1471147" y="2505075"/>
            <a:ext cx="4099313" cy="2745587"/>
          </a:xfrm>
          <a:prstGeom prst="rect">
            <a:avLst/>
          </a:prstGeom>
          <a:noFill/>
          <a:ln>
            <a:noFill/>
          </a:ln>
        </p:spPr>
      </p:pic>
      <p:pic>
        <p:nvPicPr>
          <p:cNvPr id="293" name="Google Shape;293;p28"/>
          <p:cNvPicPr preferRelativeResize="0"/>
          <p:nvPr/>
        </p:nvPicPr>
        <p:blipFill rotWithShape="1">
          <a:blip r:embed="rId4">
            <a:alphaModFix/>
          </a:blip>
          <a:srcRect l="6845" t="16712" r="6272" b="18724"/>
          <a:stretch/>
        </p:blipFill>
        <p:spPr>
          <a:xfrm>
            <a:off x="6997524" y="2505076"/>
            <a:ext cx="3694556" cy="274558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Complications</a:t>
            </a:r>
            <a:endParaRPr/>
          </a:p>
        </p:txBody>
      </p:sp>
      <p:pic>
        <p:nvPicPr>
          <p:cNvPr id="300" name="Google Shape;300;p29" descr="mesh bladder sling.jpg"/>
          <p:cNvPicPr preferRelativeResize="0"/>
          <p:nvPr/>
        </p:nvPicPr>
        <p:blipFill rotWithShape="1">
          <a:blip r:embed="rId3">
            <a:alphaModFix/>
          </a:blip>
          <a:srcRect l="13523" t="-2" r="8137" b="1121"/>
          <a:stretch/>
        </p:blipFill>
        <p:spPr>
          <a:xfrm>
            <a:off x="8175087" y="2156610"/>
            <a:ext cx="3178713" cy="3083974"/>
          </a:xfrm>
          <a:prstGeom prst="rect">
            <a:avLst/>
          </a:prstGeom>
          <a:noFill/>
          <a:ln>
            <a:noFill/>
          </a:ln>
        </p:spPr>
      </p:pic>
      <p:pic>
        <p:nvPicPr>
          <p:cNvPr id="301" name="Google Shape;301;p29" descr="mesh bladder tvt.jpg"/>
          <p:cNvPicPr preferRelativeResize="0"/>
          <p:nvPr/>
        </p:nvPicPr>
        <p:blipFill rotWithShape="1">
          <a:blip r:embed="rId4">
            <a:alphaModFix/>
          </a:blip>
          <a:srcRect l="10414" t="8" r="8626"/>
          <a:stretch/>
        </p:blipFill>
        <p:spPr>
          <a:xfrm>
            <a:off x="4524560" y="2157743"/>
            <a:ext cx="3078535" cy="3082841"/>
          </a:xfrm>
          <a:prstGeom prst="rect">
            <a:avLst/>
          </a:prstGeom>
          <a:noFill/>
          <a:ln>
            <a:noFill/>
          </a:ln>
        </p:spPr>
      </p:pic>
      <p:pic>
        <p:nvPicPr>
          <p:cNvPr id="302" name="Google Shape;302;p29" descr="TVT mesh bladder.jpg"/>
          <p:cNvPicPr preferRelativeResize="0"/>
          <p:nvPr/>
        </p:nvPicPr>
        <p:blipFill rotWithShape="1">
          <a:blip r:embed="rId5">
            <a:alphaModFix/>
          </a:blip>
          <a:srcRect r="19174"/>
          <a:stretch/>
        </p:blipFill>
        <p:spPr>
          <a:xfrm>
            <a:off x="838200" y="2156608"/>
            <a:ext cx="3114369" cy="30839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Objectives</a:t>
            </a:r>
            <a:endParaRPr dirty="0"/>
          </a:p>
        </p:txBody>
      </p:sp>
      <p:sp>
        <p:nvSpPr>
          <p:cNvPr id="85" name="Google Shape;85;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5425" lvl="0" indent="-225425" algn="l" rtl="0">
              <a:lnSpc>
                <a:spcPct val="80000"/>
              </a:lnSpc>
              <a:spcBef>
                <a:spcPts val="0"/>
              </a:spcBef>
              <a:spcAft>
                <a:spcPts val="0"/>
              </a:spcAft>
              <a:buClr>
                <a:srgbClr val="44403F"/>
              </a:buClr>
              <a:buSzPts val="2220"/>
              <a:buChar char="•"/>
            </a:pPr>
            <a:r>
              <a:rPr lang="en-US" sz="2220" dirty="0"/>
              <a:t>Introduction to the URPS Subspecialty</a:t>
            </a:r>
            <a:endParaRPr dirty="0"/>
          </a:p>
          <a:p>
            <a:pPr marL="625475" lvl="1" indent="-225425" algn="l" rtl="0">
              <a:lnSpc>
                <a:spcPct val="80000"/>
              </a:lnSpc>
              <a:spcBef>
                <a:spcPts val="2300"/>
              </a:spcBef>
              <a:spcAft>
                <a:spcPts val="0"/>
              </a:spcAft>
              <a:buClr>
                <a:srgbClr val="44403F"/>
              </a:buClr>
              <a:buSzPts val="2035"/>
              <a:buChar char="•"/>
            </a:pPr>
            <a:r>
              <a:rPr lang="en-US" sz="2035" dirty="0"/>
              <a:t>What We Treat &amp;Who We Work With</a:t>
            </a:r>
            <a:endParaRPr dirty="0"/>
          </a:p>
          <a:p>
            <a:pPr marL="225425" lvl="0" indent="-225425" algn="l" rtl="0">
              <a:lnSpc>
                <a:spcPct val="80000"/>
              </a:lnSpc>
              <a:spcBef>
                <a:spcPts val="2800"/>
              </a:spcBef>
              <a:spcAft>
                <a:spcPts val="0"/>
              </a:spcAft>
              <a:buClr>
                <a:srgbClr val="44403F"/>
              </a:buClr>
              <a:buSzPts val="2220"/>
              <a:buChar char="•"/>
            </a:pPr>
            <a:r>
              <a:rPr lang="en-US" sz="2220" dirty="0"/>
              <a:t>Urinary Incontinence</a:t>
            </a:r>
            <a:endParaRPr dirty="0"/>
          </a:p>
          <a:p>
            <a:pPr marL="225425" lvl="0" indent="-225425" algn="l" rtl="0">
              <a:lnSpc>
                <a:spcPct val="80000"/>
              </a:lnSpc>
              <a:spcBef>
                <a:spcPts val="2800"/>
              </a:spcBef>
              <a:spcAft>
                <a:spcPts val="0"/>
              </a:spcAft>
              <a:buClr>
                <a:srgbClr val="44403F"/>
              </a:buClr>
              <a:buSzPts val="2220"/>
              <a:buChar char="•"/>
            </a:pPr>
            <a:r>
              <a:rPr lang="en-US" sz="2220" dirty="0"/>
              <a:t>Pelvic Organ Prolapse</a:t>
            </a:r>
            <a:endParaRPr dirty="0"/>
          </a:p>
          <a:p>
            <a:pPr marL="225425" lvl="0" indent="-225425" algn="l" rtl="0">
              <a:lnSpc>
                <a:spcPct val="80000"/>
              </a:lnSpc>
              <a:spcBef>
                <a:spcPts val="2800"/>
              </a:spcBef>
              <a:spcAft>
                <a:spcPts val="0"/>
              </a:spcAft>
              <a:buClr>
                <a:srgbClr val="44403F"/>
              </a:buClr>
              <a:buSzPts val="2220"/>
              <a:buChar char="•"/>
            </a:pPr>
            <a:r>
              <a:rPr lang="en-US" sz="2220" dirty="0"/>
              <a:t>When To Refer And How We Can Help</a:t>
            </a:r>
            <a:endParaRPr dirty="0"/>
          </a:p>
          <a:p>
            <a:pPr marL="225425" lvl="0" indent="-225425" algn="l" rtl="0">
              <a:lnSpc>
                <a:spcPct val="80000"/>
              </a:lnSpc>
              <a:spcBef>
                <a:spcPts val="2800"/>
              </a:spcBef>
              <a:spcAft>
                <a:spcPts val="0"/>
              </a:spcAft>
              <a:buClr>
                <a:srgbClr val="44403F"/>
              </a:buClr>
              <a:buSzPts val="2220"/>
              <a:buChar char="•"/>
            </a:pPr>
            <a:r>
              <a:rPr lang="en-US" sz="2220" dirty="0"/>
              <a:t>Resources For Physicians And Patients </a:t>
            </a:r>
            <a:endParaRPr dirty="0"/>
          </a:p>
          <a:p>
            <a:pPr marL="225425" lvl="0" indent="-225425" algn="l" rtl="0">
              <a:lnSpc>
                <a:spcPct val="80000"/>
              </a:lnSpc>
              <a:spcBef>
                <a:spcPts val="2800"/>
              </a:spcBef>
              <a:spcAft>
                <a:spcPts val="0"/>
              </a:spcAft>
              <a:buClr>
                <a:srgbClr val="44403F"/>
              </a:buClr>
              <a:buSzPts val="2220"/>
              <a:buChar char="•"/>
            </a:pPr>
            <a:r>
              <a:rPr lang="en-US" sz="2220" dirty="0"/>
              <a:t>Questions and Answers</a:t>
            </a:r>
            <a:endParaRPr dirty="0"/>
          </a:p>
          <a:p>
            <a:pPr marL="228600" lvl="0" indent="-64135" algn="l" rtl="0">
              <a:lnSpc>
                <a:spcPct val="80000"/>
              </a:lnSpc>
              <a:spcBef>
                <a:spcPts val="2800"/>
              </a:spcBef>
              <a:spcAft>
                <a:spcPts val="0"/>
              </a:spcAft>
              <a:buClr>
                <a:srgbClr val="44403F"/>
              </a:buClr>
              <a:buSzPts val="2590"/>
              <a:buNone/>
            </a:pPr>
            <a:endParaRPr sz="2590" dirty="0"/>
          </a:p>
        </p:txBody>
      </p:sp>
      <p:sp>
        <p:nvSpPr>
          <p:cNvPr id="86" name="Google Shape;86;p3"/>
          <p:cNvSpPr txBox="1"/>
          <p:nvPr/>
        </p:nvSpPr>
        <p:spPr>
          <a:xfrm>
            <a:off x="4717027" y="3003609"/>
            <a:ext cx="2895599" cy="871521"/>
          </a:xfrm>
          <a:prstGeom prst="rect">
            <a:avLst/>
          </a:prstGeom>
          <a:noFill/>
          <a:ln>
            <a:noFill/>
          </a:ln>
        </p:spPr>
        <p:txBody>
          <a:bodyPr spcFirstLastPara="1" wrap="square" lIns="91425" tIns="45700" rIns="91425" bIns="45700" anchor="t" anchorCtr="0">
            <a:spAutoFit/>
          </a:bodyPr>
          <a:lstStyle/>
          <a:p>
            <a:pPr marL="117475" marR="0" lvl="0" indent="-117475" algn="l" rtl="0">
              <a:lnSpc>
                <a:spcPct val="90000"/>
              </a:lnSpc>
              <a:spcBef>
                <a:spcPts val="0"/>
              </a:spcBef>
              <a:spcAft>
                <a:spcPts val="0"/>
              </a:spcAft>
              <a:buClr>
                <a:srgbClr val="44403F"/>
              </a:buClr>
              <a:buSzPts val="1400"/>
              <a:buFont typeface="Arial"/>
              <a:buChar char="•"/>
            </a:pPr>
            <a:r>
              <a:rPr lang="en-US" sz="1400">
                <a:solidFill>
                  <a:srgbClr val="44403F"/>
                </a:solidFill>
                <a:latin typeface="Arial"/>
                <a:ea typeface="Arial"/>
                <a:cs typeface="Arial"/>
                <a:sym typeface="Arial"/>
              </a:rPr>
              <a:t>Diagnosis</a:t>
            </a:r>
            <a:endParaRPr/>
          </a:p>
          <a:p>
            <a:pPr marL="117475" marR="0" lvl="0" indent="-117475" algn="l" rtl="0">
              <a:lnSpc>
                <a:spcPct val="90000"/>
              </a:lnSpc>
              <a:spcBef>
                <a:spcPts val="0"/>
              </a:spcBef>
              <a:spcAft>
                <a:spcPts val="0"/>
              </a:spcAft>
              <a:buClr>
                <a:srgbClr val="44403F"/>
              </a:buClr>
              <a:buSzPts val="1400"/>
              <a:buFont typeface="Arial"/>
              <a:buChar char="•"/>
            </a:pPr>
            <a:r>
              <a:rPr lang="en-US" sz="1400">
                <a:solidFill>
                  <a:srgbClr val="44403F"/>
                </a:solidFill>
                <a:latin typeface="Arial"/>
                <a:ea typeface="Arial"/>
                <a:cs typeface="Arial"/>
                <a:sym typeface="Arial"/>
              </a:rPr>
              <a:t>Workup</a:t>
            </a:r>
            <a:endParaRPr/>
          </a:p>
          <a:p>
            <a:pPr marL="117475" marR="0" lvl="0" indent="-117475" algn="l" rtl="0">
              <a:lnSpc>
                <a:spcPct val="90000"/>
              </a:lnSpc>
              <a:spcBef>
                <a:spcPts val="0"/>
              </a:spcBef>
              <a:spcAft>
                <a:spcPts val="0"/>
              </a:spcAft>
              <a:buClr>
                <a:srgbClr val="44403F"/>
              </a:buClr>
              <a:buSzPts val="1400"/>
              <a:buFont typeface="Arial"/>
              <a:buChar char="•"/>
            </a:pPr>
            <a:r>
              <a:rPr lang="en-US" sz="1400">
                <a:solidFill>
                  <a:srgbClr val="44403F"/>
                </a:solidFill>
                <a:latin typeface="Arial"/>
                <a:ea typeface="Arial"/>
                <a:cs typeface="Arial"/>
                <a:sym typeface="Arial"/>
              </a:rPr>
              <a:t>Treatment</a:t>
            </a:r>
            <a:endParaRPr/>
          </a:p>
          <a:p>
            <a:pPr marL="117475" marR="0" lvl="0" indent="-117475" algn="l" rtl="0">
              <a:lnSpc>
                <a:spcPct val="90000"/>
              </a:lnSpc>
              <a:spcBef>
                <a:spcPts val="0"/>
              </a:spcBef>
              <a:spcAft>
                <a:spcPts val="0"/>
              </a:spcAft>
              <a:buClr>
                <a:srgbClr val="44403F"/>
              </a:buClr>
              <a:buSzPts val="1400"/>
              <a:buFont typeface="Arial"/>
              <a:buChar char="•"/>
            </a:pPr>
            <a:r>
              <a:rPr lang="en-US" sz="1400">
                <a:solidFill>
                  <a:srgbClr val="44403F"/>
                </a:solidFill>
                <a:latin typeface="Arial"/>
                <a:ea typeface="Arial"/>
                <a:cs typeface="Arial"/>
                <a:sym typeface="Arial"/>
              </a:rPr>
              <a:t>Review the Evidence</a:t>
            </a:r>
            <a:endParaRPr/>
          </a:p>
        </p:txBody>
      </p:sp>
      <p:sp>
        <p:nvSpPr>
          <p:cNvPr id="87" name="Google Shape;87;p3"/>
          <p:cNvSpPr/>
          <p:nvPr/>
        </p:nvSpPr>
        <p:spPr>
          <a:xfrm>
            <a:off x="4310829" y="3017605"/>
            <a:ext cx="209550" cy="843530"/>
          </a:xfrm>
          <a:prstGeom prst="rightBrace">
            <a:avLst>
              <a:gd name="adj1" fmla="val 49215"/>
              <a:gd name="adj2" fmla="val 49011"/>
            </a:avLst>
          </a:prstGeom>
          <a:noFill/>
          <a:ln w="31750" cap="flat" cmpd="sng">
            <a:solidFill>
              <a:srgbClr val="0653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Surgical Treatment: Non-Mesh</a:t>
            </a:r>
            <a:endParaRPr/>
          </a:p>
        </p:txBody>
      </p:sp>
      <p:sp>
        <p:nvSpPr>
          <p:cNvPr id="309" name="Google Shape;309;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a:t>Fascial Sling: Autologous or Cadaveric</a:t>
            </a:r>
            <a:endParaRPr/>
          </a:p>
          <a:p>
            <a:pPr marL="228600" lvl="0" indent="-228600" algn="l" rtl="0">
              <a:lnSpc>
                <a:spcPct val="90000"/>
              </a:lnSpc>
              <a:spcBef>
                <a:spcPts val="1000"/>
              </a:spcBef>
              <a:spcAft>
                <a:spcPts val="0"/>
              </a:spcAft>
              <a:buClr>
                <a:srgbClr val="44403F"/>
              </a:buClr>
              <a:buSzPts val="2800"/>
              <a:buChar char="•"/>
            </a:pPr>
            <a:r>
              <a:rPr lang="en-US"/>
              <a:t>Burch Procedure</a:t>
            </a:r>
            <a:endParaRPr/>
          </a:p>
          <a:p>
            <a:pPr marL="228600" lvl="0" indent="-50800" algn="l" rtl="0">
              <a:lnSpc>
                <a:spcPct val="90000"/>
              </a:lnSpc>
              <a:spcBef>
                <a:spcPts val="1000"/>
              </a:spcBef>
              <a:spcAft>
                <a:spcPts val="0"/>
              </a:spcAft>
              <a:buClr>
                <a:srgbClr val="44403F"/>
              </a:buClr>
              <a:buSzPts val="2800"/>
              <a:buNone/>
            </a:pPr>
            <a:endParaRPr/>
          </a:p>
        </p:txBody>
      </p:sp>
      <p:sp>
        <p:nvSpPr>
          <p:cNvPr id="310" name="Google Shape;310;p30"/>
          <p:cNvSpPr/>
          <p:nvPr/>
        </p:nvSpPr>
        <p:spPr>
          <a:xfrm>
            <a:off x="1219200" y="5533452"/>
            <a:ext cx="48768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44403F"/>
                </a:solidFill>
                <a:latin typeface="Arial"/>
                <a:ea typeface="Arial"/>
                <a:cs typeface="Arial"/>
                <a:sym typeface="Arial"/>
              </a:rPr>
              <a:t>https://www.urology.co.nz/info/pubovaginal-sling</a:t>
            </a:r>
            <a:endParaRPr/>
          </a:p>
        </p:txBody>
      </p:sp>
      <p:sp>
        <p:nvSpPr>
          <p:cNvPr id="311" name="Google Shape;311;p30"/>
          <p:cNvSpPr txBox="1"/>
          <p:nvPr/>
        </p:nvSpPr>
        <p:spPr>
          <a:xfrm>
            <a:off x="6096000" y="5533452"/>
            <a:ext cx="37338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44403F"/>
                </a:solidFill>
                <a:latin typeface="Arial"/>
                <a:ea typeface="Arial"/>
                <a:cs typeface="Arial"/>
                <a:sym typeface="Arial"/>
              </a:rPr>
              <a:t>Albo et al NEJM 2007</a:t>
            </a:r>
            <a:endParaRPr/>
          </a:p>
        </p:txBody>
      </p:sp>
      <p:pic>
        <p:nvPicPr>
          <p:cNvPr id="312" name="Google Shape;312;p30" descr="fascial sling.jpg"/>
          <p:cNvPicPr preferRelativeResize="0"/>
          <p:nvPr/>
        </p:nvPicPr>
        <p:blipFill rotWithShape="1">
          <a:blip r:embed="rId3">
            <a:alphaModFix/>
          </a:blip>
          <a:srcRect/>
          <a:stretch/>
        </p:blipFill>
        <p:spPr>
          <a:xfrm>
            <a:off x="1221658" y="2880257"/>
            <a:ext cx="2590800" cy="2529785"/>
          </a:xfrm>
          <a:prstGeom prst="rect">
            <a:avLst/>
          </a:prstGeom>
          <a:noFill/>
          <a:ln>
            <a:noFill/>
          </a:ln>
        </p:spPr>
      </p:pic>
      <p:pic>
        <p:nvPicPr>
          <p:cNvPr id="313" name="Google Shape;313;p30" descr="burch v fascial sling nejm.gif"/>
          <p:cNvPicPr preferRelativeResize="0"/>
          <p:nvPr/>
        </p:nvPicPr>
        <p:blipFill rotWithShape="1">
          <a:blip r:embed="rId4">
            <a:alphaModFix/>
          </a:blip>
          <a:srcRect l="513" b="55449"/>
          <a:stretch/>
        </p:blipFill>
        <p:spPr>
          <a:xfrm>
            <a:off x="6010138" y="2880257"/>
            <a:ext cx="5019198" cy="252422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653A2"/>
              </a:buClr>
              <a:buSzPts val="6000"/>
              <a:buFont typeface="Montserrat"/>
              <a:buNone/>
            </a:pPr>
            <a:r>
              <a:rPr lang="en-US">
                <a:solidFill>
                  <a:srgbClr val="0653A2"/>
                </a:solidFill>
              </a:rPr>
              <a:t>Overactive Bladder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OAB - Definition</a:t>
            </a:r>
            <a:endParaRPr dirty="0"/>
          </a:p>
        </p:txBody>
      </p:sp>
      <p:sp>
        <p:nvSpPr>
          <p:cNvPr id="325" name="Google Shape;325;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Overactive Bladder Syndrome</a:t>
            </a:r>
            <a:endParaRPr dirty="0"/>
          </a:p>
          <a:p>
            <a:pPr marL="685800" lvl="1" indent="-228600" algn="l" rtl="0">
              <a:lnSpc>
                <a:spcPct val="90000"/>
              </a:lnSpc>
              <a:spcBef>
                <a:spcPts val="500"/>
              </a:spcBef>
              <a:spcAft>
                <a:spcPts val="0"/>
              </a:spcAft>
              <a:buClr>
                <a:srgbClr val="44403F"/>
              </a:buClr>
              <a:buSzPts val="2400"/>
              <a:buChar char="•"/>
            </a:pPr>
            <a:r>
              <a:rPr lang="en-US" dirty="0"/>
              <a:t>Urgency</a:t>
            </a:r>
            <a:endParaRPr dirty="0"/>
          </a:p>
          <a:p>
            <a:pPr marL="685800" lvl="1" indent="-228600" algn="l" rtl="0">
              <a:lnSpc>
                <a:spcPct val="90000"/>
              </a:lnSpc>
              <a:spcBef>
                <a:spcPts val="500"/>
              </a:spcBef>
              <a:spcAft>
                <a:spcPts val="0"/>
              </a:spcAft>
              <a:buClr>
                <a:srgbClr val="44403F"/>
              </a:buClr>
              <a:buSzPts val="2400"/>
              <a:buChar char="•"/>
            </a:pPr>
            <a:r>
              <a:rPr lang="en-US" dirty="0"/>
              <a:t>Frequency (6-8 daytime voids)</a:t>
            </a:r>
            <a:endParaRPr dirty="0"/>
          </a:p>
          <a:p>
            <a:pPr marL="685800" lvl="1" indent="-228600" algn="l" rtl="0">
              <a:lnSpc>
                <a:spcPct val="90000"/>
              </a:lnSpc>
              <a:spcBef>
                <a:spcPts val="500"/>
              </a:spcBef>
              <a:spcAft>
                <a:spcPts val="0"/>
              </a:spcAft>
              <a:buClr>
                <a:srgbClr val="44403F"/>
              </a:buClr>
              <a:buSzPts val="2400"/>
              <a:buChar char="•"/>
            </a:pPr>
            <a:r>
              <a:rPr lang="en-US" dirty="0"/>
              <a:t>Nocturia (&gt;1 time interrupted sleep/night)</a:t>
            </a:r>
            <a:endParaRPr dirty="0"/>
          </a:p>
          <a:p>
            <a:pPr marL="685800" lvl="1" indent="-228600" algn="l" rtl="0">
              <a:lnSpc>
                <a:spcPct val="90000"/>
              </a:lnSpc>
              <a:spcBef>
                <a:spcPts val="500"/>
              </a:spcBef>
              <a:spcAft>
                <a:spcPts val="0"/>
              </a:spcAft>
              <a:buClr>
                <a:srgbClr val="44403F"/>
              </a:buClr>
              <a:buSzPts val="2400"/>
              <a:buChar char="•"/>
            </a:pPr>
            <a:r>
              <a:rPr lang="en-US" dirty="0"/>
              <a:t>With or without incontinence</a:t>
            </a:r>
            <a:endParaRPr dirty="0"/>
          </a:p>
          <a:p>
            <a:pPr marL="685800" lvl="1" indent="-228600" algn="l" rtl="0">
              <a:lnSpc>
                <a:spcPct val="90000"/>
              </a:lnSpc>
              <a:spcBef>
                <a:spcPts val="500"/>
              </a:spcBef>
              <a:spcAft>
                <a:spcPts val="0"/>
              </a:spcAft>
              <a:buClr>
                <a:srgbClr val="44403F"/>
              </a:buClr>
              <a:buSzPts val="2400"/>
              <a:buChar char="•"/>
            </a:pPr>
            <a:r>
              <a:rPr lang="en-US" dirty="0"/>
              <a:t>Absence of UTI or obvious pathology</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Detrusor Overactivity</a:t>
            </a:r>
            <a:endParaRPr dirty="0"/>
          </a:p>
          <a:p>
            <a:pPr marL="685800" lvl="1" indent="-228600" algn="l" rtl="0">
              <a:lnSpc>
                <a:spcPct val="90000"/>
              </a:lnSpc>
              <a:spcBef>
                <a:spcPts val="500"/>
              </a:spcBef>
              <a:spcAft>
                <a:spcPts val="0"/>
              </a:spcAft>
              <a:buClr>
                <a:srgbClr val="44403F"/>
              </a:buClr>
              <a:buSzPts val="2400"/>
              <a:buChar char="•"/>
            </a:pPr>
            <a:r>
              <a:rPr lang="en-US" dirty="0"/>
              <a:t>Involuntary contractions on urodynamics during filling</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Risk Factors</a:t>
            </a:r>
            <a:endParaRPr/>
          </a:p>
        </p:txBody>
      </p:sp>
      <p:sp>
        <p:nvSpPr>
          <p:cNvPr id="332" name="Google Shape;332;p33"/>
          <p:cNvSpPr txBox="1">
            <a:spLocks noGrp="1"/>
          </p:cNvSpPr>
          <p:nvPr>
            <p:ph type="body" idx="1"/>
          </p:nvPr>
        </p:nvSpPr>
        <p:spPr>
          <a:xfrm>
            <a:off x="838200" y="1825625"/>
            <a:ext cx="10515600" cy="4103227"/>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rgbClr val="44403F"/>
              </a:buClr>
              <a:buSzPts val="2590"/>
              <a:buChar char="•"/>
            </a:pPr>
            <a:r>
              <a:rPr lang="en-US" sz="2590" dirty="0"/>
              <a:t>Insulin-dependent diabetes</a:t>
            </a:r>
            <a:endParaRPr dirty="0"/>
          </a:p>
          <a:p>
            <a:pPr marL="228600" lvl="0" indent="-228600" algn="l" rtl="0">
              <a:lnSpc>
                <a:spcPct val="70000"/>
              </a:lnSpc>
              <a:spcBef>
                <a:spcPts val="1000"/>
              </a:spcBef>
              <a:spcAft>
                <a:spcPts val="0"/>
              </a:spcAft>
              <a:buClr>
                <a:srgbClr val="44403F"/>
              </a:buClr>
              <a:buSzPts val="2590"/>
              <a:buChar char="•"/>
            </a:pPr>
            <a:r>
              <a:rPr lang="en-US" sz="2590" dirty="0"/>
              <a:t>Depression</a:t>
            </a:r>
            <a:endParaRPr dirty="0"/>
          </a:p>
          <a:p>
            <a:pPr marL="228600" lvl="0" indent="-228600" algn="l" rtl="0">
              <a:lnSpc>
                <a:spcPct val="70000"/>
              </a:lnSpc>
              <a:spcBef>
                <a:spcPts val="1000"/>
              </a:spcBef>
              <a:spcAft>
                <a:spcPts val="0"/>
              </a:spcAft>
              <a:buClr>
                <a:srgbClr val="44403F"/>
              </a:buClr>
              <a:buSzPts val="2590"/>
              <a:buChar char="•"/>
            </a:pPr>
            <a:r>
              <a:rPr lang="en-US" sz="2590" dirty="0"/>
              <a:t>Age &gt;75 years old</a:t>
            </a:r>
            <a:endParaRPr dirty="0"/>
          </a:p>
          <a:p>
            <a:pPr marL="228600" lvl="0" indent="-228600" algn="l" rtl="0">
              <a:lnSpc>
                <a:spcPct val="70000"/>
              </a:lnSpc>
              <a:spcBef>
                <a:spcPts val="1000"/>
              </a:spcBef>
              <a:spcAft>
                <a:spcPts val="0"/>
              </a:spcAft>
              <a:buClr>
                <a:srgbClr val="44403F"/>
              </a:buClr>
              <a:buSzPts val="2590"/>
              <a:buChar char="•"/>
            </a:pPr>
            <a:r>
              <a:rPr lang="en-US" sz="2590" dirty="0"/>
              <a:t>Arthritis</a:t>
            </a:r>
            <a:endParaRPr dirty="0"/>
          </a:p>
          <a:p>
            <a:pPr marL="228600" lvl="0" indent="-228600" algn="l" rtl="0">
              <a:lnSpc>
                <a:spcPct val="70000"/>
              </a:lnSpc>
              <a:spcBef>
                <a:spcPts val="1000"/>
              </a:spcBef>
              <a:spcAft>
                <a:spcPts val="0"/>
              </a:spcAft>
              <a:buClr>
                <a:srgbClr val="44403F"/>
              </a:buClr>
              <a:buSzPts val="2590"/>
              <a:buChar char="•"/>
            </a:pPr>
            <a:r>
              <a:rPr lang="en-US" sz="2590" dirty="0"/>
              <a:t>Oral hormone replacement therapy</a:t>
            </a:r>
            <a:endParaRPr dirty="0"/>
          </a:p>
          <a:p>
            <a:pPr marL="228600" lvl="0" indent="-228600" algn="l" rtl="0">
              <a:lnSpc>
                <a:spcPct val="70000"/>
              </a:lnSpc>
              <a:spcBef>
                <a:spcPts val="1000"/>
              </a:spcBef>
              <a:spcAft>
                <a:spcPts val="0"/>
              </a:spcAft>
              <a:buClr>
                <a:srgbClr val="44403F"/>
              </a:buClr>
              <a:buSzPts val="2590"/>
              <a:buChar char="•"/>
            </a:pPr>
            <a:r>
              <a:rPr lang="en-US" sz="2590" dirty="0"/>
              <a:t>Increased BMI</a:t>
            </a:r>
            <a:endParaRPr dirty="0"/>
          </a:p>
          <a:p>
            <a:pPr marL="228600" lvl="0" indent="-228600" algn="l" rtl="0">
              <a:lnSpc>
                <a:spcPct val="70000"/>
              </a:lnSpc>
              <a:spcBef>
                <a:spcPts val="1000"/>
              </a:spcBef>
              <a:spcAft>
                <a:spcPts val="0"/>
              </a:spcAft>
              <a:buClr>
                <a:srgbClr val="44403F"/>
              </a:buClr>
              <a:buSzPts val="2590"/>
              <a:buChar char="•"/>
            </a:pPr>
            <a:r>
              <a:rPr lang="en-US" sz="2590" dirty="0"/>
              <a:t>Estrogen deficiency in older women</a:t>
            </a:r>
            <a:endParaRPr dirty="0"/>
          </a:p>
          <a:p>
            <a:pPr marL="228600" lvl="0" indent="-228600" algn="l" rtl="0">
              <a:lnSpc>
                <a:spcPct val="70000"/>
              </a:lnSpc>
              <a:spcBef>
                <a:spcPts val="1000"/>
              </a:spcBef>
              <a:spcAft>
                <a:spcPts val="0"/>
              </a:spcAft>
              <a:buClr>
                <a:srgbClr val="44403F"/>
              </a:buClr>
              <a:buSzPts val="2590"/>
              <a:buChar char="•"/>
            </a:pPr>
            <a:r>
              <a:rPr lang="en-US" sz="2590" dirty="0"/>
              <a:t>Other physiologic changes associated with aging, such as decreased bladder capacity and changes in muscle tone</a:t>
            </a:r>
            <a:endParaRPr dirty="0"/>
          </a:p>
          <a:p>
            <a:pPr marL="228600" lvl="0" indent="-228600" algn="l" rtl="0">
              <a:lnSpc>
                <a:spcPct val="70000"/>
              </a:lnSpc>
              <a:spcBef>
                <a:spcPts val="1000"/>
              </a:spcBef>
              <a:spcAft>
                <a:spcPts val="0"/>
              </a:spcAft>
              <a:buClr>
                <a:srgbClr val="44403F"/>
              </a:buClr>
              <a:buSzPts val="2590"/>
              <a:buChar char="•"/>
            </a:pPr>
            <a:r>
              <a:rPr lang="en-US" sz="2590" dirty="0"/>
              <a:t>Prior pelvic surgery or radiation</a:t>
            </a:r>
            <a:endParaRPr dirty="0"/>
          </a:p>
          <a:p>
            <a:pPr marL="228600" lvl="0" indent="-64135" algn="l" rtl="0">
              <a:lnSpc>
                <a:spcPct val="70000"/>
              </a:lnSpc>
              <a:spcBef>
                <a:spcPts val="1000"/>
              </a:spcBef>
              <a:spcAft>
                <a:spcPts val="0"/>
              </a:spcAft>
              <a:buClr>
                <a:srgbClr val="44403F"/>
              </a:buClr>
              <a:buSzPts val="2590"/>
              <a:buNone/>
            </a:pPr>
            <a:endParaRPr sz="259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Causes</a:t>
            </a:r>
            <a:endParaRPr/>
          </a:p>
        </p:txBody>
      </p:sp>
      <p:sp>
        <p:nvSpPr>
          <p:cNvPr id="339" name="Google Shape;339;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4403F"/>
              </a:buClr>
              <a:buSzPts val="2400"/>
              <a:buNone/>
            </a:pPr>
            <a:r>
              <a:rPr lang="en-US" b="1">
                <a:latin typeface="Montserrat"/>
                <a:ea typeface="Montserrat"/>
                <a:cs typeface="Montserrat"/>
                <a:sym typeface="Montserrat"/>
              </a:rPr>
              <a:t>“DIAPPERS”</a:t>
            </a:r>
            <a:endParaRPr b="1">
              <a:latin typeface="Montserrat"/>
              <a:ea typeface="Montserrat"/>
              <a:cs typeface="Montserrat"/>
              <a:sym typeface="Montserrat"/>
            </a:endParaRPr>
          </a:p>
        </p:txBody>
      </p:sp>
      <p:sp>
        <p:nvSpPr>
          <p:cNvPr id="340" name="Google Shape;340;p34"/>
          <p:cNvSpPr txBox="1">
            <a:spLocks noGrp="1"/>
          </p:cNvSpPr>
          <p:nvPr>
            <p:ph type="body" idx="2"/>
          </p:nvPr>
        </p:nvSpPr>
        <p:spPr>
          <a:xfrm>
            <a:off x="839788" y="2505076"/>
            <a:ext cx="5157787" cy="3531930"/>
          </a:xfrm>
          <a:prstGeom prst="rect">
            <a:avLst/>
          </a:prstGeom>
          <a:noFill/>
          <a:ln>
            <a:noFill/>
          </a:ln>
        </p:spPr>
        <p:txBody>
          <a:bodyPr spcFirstLastPara="1" wrap="square" lIns="91425" tIns="45700" rIns="91425" bIns="45700" anchor="t" anchorCtr="0">
            <a:normAutofit/>
          </a:bodyPr>
          <a:lstStyle/>
          <a:p>
            <a:pPr marL="228600" lvl="0" indent="-228600" algn="l" rtl="0">
              <a:lnSpc>
                <a:spcPct val="65000"/>
              </a:lnSpc>
              <a:spcBef>
                <a:spcPts val="0"/>
              </a:spcBef>
              <a:spcAft>
                <a:spcPts val="0"/>
              </a:spcAft>
              <a:buClr>
                <a:srgbClr val="44403F"/>
              </a:buClr>
              <a:buSzPts val="2035"/>
              <a:buChar char="•"/>
            </a:pPr>
            <a:r>
              <a:rPr lang="en-US" sz="2035" b="1"/>
              <a:t>D</a:t>
            </a:r>
            <a:r>
              <a:rPr lang="en-US" sz="2035"/>
              <a:t>elirium</a:t>
            </a:r>
            <a:endParaRPr/>
          </a:p>
          <a:p>
            <a:pPr marL="228600" lvl="0" indent="-228600" algn="l" rtl="0">
              <a:lnSpc>
                <a:spcPct val="65000"/>
              </a:lnSpc>
              <a:spcBef>
                <a:spcPts val="1000"/>
              </a:spcBef>
              <a:spcAft>
                <a:spcPts val="0"/>
              </a:spcAft>
              <a:buClr>
                <a:srgbClr val="44403F"/>
              </a:buClr>
              <a:buSzPts val="2035"/>
              <a:buChar char="•"/>
            </a:pPr>
            <a:r>
              <a:rPr lang="en-US" sz="2035" b="1"/>
              <a:t>I</a:t>
            </a:r>
            <a:r>
              <a:rPr lang="en-US" sz="2035"/>
              <a:t>nfection – urinary</a:t>
            </a:r>
            <a:endParaRPr/>
          </a:p>
          <a:p>
            <a:pPr marL="228600" lvl="0" indent="-228600" algn="l" rtl="0">
              <a:lnSpc>
                <a:spcPct val="65000"/>
              </a:lnSpc>
              <a:spcBef>
                <a:spcPts val="1000"/>
              </a:spcBef>
              <a:spcAft>
                <a:spcPts val="0"/>
              </a:spcAft>
              <a:buClr>
                <a:srgbClr val="44403F"/>
              </a:buClr>
              <a:buSzPts val="2035"/>
              <a:buChar char="•"/>
            </a:pPr>
            <a:r>
              <a:rPr lang="en-US" sz="2035" b="1"/>
              <a:t>A</a:t>
            </a:r>
            <a:r>
              <a:rPr lang="en-US" sz="2035"/>
              <a:t>trophic vaginitis</a:t>
            </a:r>
            <a:endParaRPr/>
          </a:p>
          <a:p>
            <a:pPr marL="228600" lvl="0" indent="-228600" algn="l" rtl="0">
              <a:lnSpc>
                <a:spcPct val="65000"/>
              </a:lnSpc>
              <a:spcBef>
                <a:spcPts val="1000"/>
              </a:spcBef>
              <a:spcAft>
                <a:spcPts val="0"/>
              </a:spcAft>
              <a:buClr>
                <a:srgbClr val="44403F"/>
              </a:buClr>
              <a:buSzPts val="2035"/>
              <a:buChar char="•"/>
            </a:pPr>
            <a:r>
              <a:rPr lang="en-US" sz="2035" b="1"/>
              <a:t>P</a:t>
            </a:r>
            <a:r>
              <a:rPr lang="en-US" sz="2035"/>
              <a:t>harmaceuticals</a:t>
            </a:r>
            <a:endParaRPr/>
          </a:p>
          <a:p>
            <a:pPr marL="228600" lvl="0" indent="-228600" algn="l" rtl="0">
              <a:lnSpc>
                <a:spcPct val="65000"/>
              </a:lnSpc>
              <a:spcBef>
                <a:spcPts val="1000"/>
              </a:spcBef>
              <a:spcAft>
                <a:spcPts val="0"/>
              </a:spcAft>
              <a:buClr>
                <a:srgbClr val="44403F"/>
              </a:buClr>
              <a:buSzPts val="2035"/>
              <a:buChar char="•"/>
            </a:pPr>
            <a:r>
              <a:rPr lang="en-US" sz="2035" b="1"/>
              <a:t>P</a:t>
            </a:r>
            <a:r>
              <a:rPr lang="en-US" sz="2035"/>
              <a:t>sychologic disorders</a:t>
            </a:r>
            <a:endParaRPr/>
          </a:p>
          <a:p>
            <a:pPr marL="685800" lvl="1" indent="-228600" algn="l" rtl="0">
              <a:lnSpc>
                <a:spcPct val="65000"/>
              </a:lnSpc>
              <a:spcBef>
                <a:spcPts val="500"/>
              </a:spcBef>
              <a:spcAft>
                <a:spcPts val="0"/>
              </a:spcAft>
              <a:buClr>
                <a:srgbClr val="44403F"/>
              </a:buClr>
              <a:buSzPts val="1757"/>
              <a:buChar char="•"/>
            </a:pPr>
            <a:r>
              <a:rPr lang="en-US" sz="1757"/>
              <a:t>Depression, excessive water intake (patients on lithium)</a:t>
            </a:r>
            <a:endParaRPr/>
          </a:p>
          <a:p>
            <a:pPr marL="228600" lvl="0" indent="-228600" algn="l" rtl="0">
              <a:lnSpc>
                <a:spcPct val="65000"/>
              </a:lnSpc>
              <a:spcBef>
                <a:spcPts val="1000"/>
              </a:spcBef>
              <a:spcAft>
                <a:spcPts val="0"/>
              </a:spcAft>
              <a:buClr>
                <a:srgbClr val="44403F"/>
              </a:buClr>
              <a:buSzPts val="2035"/>
              <a:buChar char="•"/>
            </a:pPr>
            <a:r>
              <a:rPr lang="en-US" sz="2035" b="1"/>
              <a:t>E</a:t>
            </a:r>
            <a:r>
              <a:rPr lang="en-US" sz="2035"/>
              <a:t>xcessive urine output</a:t>
            </a:r>
            <a:endParaRPr/>
          </a:p>
          <a:p>
            <a:pPr marL="685800" lvl="1" indent="-228600" algn="l" rtl="0">
              <a:lnSpc>
                <a:spcPct val="65000"/>
              </a:lnSpc>
              <a:spcBef>
                <a:spcPts val="500"/>
              </a:spcBef>
              <a:spcAft>
                <a:spcPts val="0"/>
              </a:spcAft>
              <a:buClr>
                <a:srgbClr val="44403F"/>
              </a:buClr>
              <a:buSzPts val="1757"/>
              <a:buChar char="•"/>
            </a:pPr>
            <a:r>
              <a:rPr lang="en-US" sz="1757"/>
              <a:t>Heart failure, hyperglycemia</a:t>
            </a:r>
            <a:endParaRPr/>
          </a:p>
          <a:p>
            <a:pPr marL="228600" lvl="0" indent="-228600" algn="l" rtl="0">
              <a:lnSpc>
                <a:spcPct val="65000"/>
              </a:lnSpc>
              <a:spcBef>
                <a:spcPts val="1000"/>
              </a:spcBef>
              <a:spcAft>
                <a:spcPts val="0"/>
              </a:spcAft>
              <a:buClr>
                <a:srgbClr val="44403F"/>
              </a:buClr>
              <a:buSzPts val="2035"/>
              <a:buChar char="•"/>
            </a:pPr>
            <a:r>
              <a:rPr lang="en-US" sz="2035" b="1"/>
              <a:t>R</a:t>
            </a:r>
            <a:r>
              <a:rPr lang="en-US" sz="2035"/>
              <a:t>estricted mobility</a:t>
            </a:r>
            <a:endParaRPr/>
          </a:p>
          <a:p>
            <a:pPr marL="228600" lvl="0" indent="-228600" algn="l" rtl="0">
              <a:lnSpc>
                <a:spcPct val="65000"/>
              </a:lnSpc>
              <a:spcBef>
                <a:spcPts val="1000"/>
              </a:spcBef>
              <a:spcAft>
                <a:spcPts val="0"/>
              </a:spcAft>
              <a:buClr>
                <a:srgbClr val="44403F"/>
              </a:buClr>
              <a:buSzPts val="2035"/>
              <a:buChar char="•"/>
            </a:pPr>
            <a:r>
              <a:rPr lang="en-US" sz="2035" b="1"/>
              <a:t>S</a:t>
            </a:r>
            <a:r>
              <a:rPr lang="en-US" sz="2035"/>
              <a:t>tool impaction</a:t>
            </a:r>
            <a:endParaRPr/>
          </a:p>
          <a:p>
            <a:pPr marL="228600" lvl="0" indent="-99377" algn="l" rtl="0">
              <a:lnSpc>
                <a:spcPct val="65000"/>
              </a:lnSpc>
              <a:spcBef>
                <a:spcPts val="1000"/>
              </a:spcBef>
              <a:spcAft>
                <a:spcPts val="0"/>
              </a:spcAft>
              <a:buClr>
                <a:srgbClr val="44403F"/>
              </a:buClr>
              <a:buSzPts val="2035"/>
              <a:buNone/>
            </a:pPr>
            <a:endParaRPr sz="2035">
              <a:latin typeface="Arial"/>
              <a:ea typeface="Arial"/>
              <a:cs typeface="Arial"/>
              <a:sym typeface="Arial"/>
            </a:endParaRPr>
          </a:p>
        </p:txBody>
      </p:sp>
      <p:sp>
        <p:nvSpPr>
          <p:cNvPr id="341" name="Google Shape;341;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4403F"/>
              </a:buClr>
              <a:buSzPts val="2400"/>
              <a:buNone/>
            </a:pPr>
            <a:r>
              <a:rPr lang="en-US" b="1">
                <a:latin typeface="Montserrat"/>
                <a:ea typeface="Montserrat"/>
                <a:cs typeface="Montserrat"/>
                <a:sym typeface="Montserrat"/>
              </a:rPr>
              <a:t>Other Causes:</a:t>
            </a:r>
            <a:endParaRPr/>
          </a:p>
        </p:txBody>
      </p:sp>
      <p:sp>
        <p:nvSpPr>
          <p:cNvPr id="342" name="Google Shape;342;p34"/>
          <p:cNvSpPr txBox="1">
            <a:spLocks noGrp="1"/>
          </p:cNvSpPr>
          <p:nvPr>
            <p:ph type="body" idx="4"/>
          </p:nvPr>
        </p:nvSpPr>
        <p:spPr>
          <a:xfrm>
            <a:off x="6172200" y="2505075"/>
            <a:ext cx="5183188" cy="353193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000"/>
              <a:buChar char="•"/>
            </a:pPr>
            <a:r>
              <a:rPr lang="en-US" sz="2000"/>
              <a:t>Gastrointestinal (GI) or colonic pathology</a:t>
            </a:r>
            <a:endParaRPr/>
          </a:p>
          <a:p>
            <a:pPr marL="228600" lvl="0" indent="-228600" algn="l" rtl="0">
              <a:lnSpc>
                <a:spcPct val="90000"/>
              </a:lnSpc>
              <a:spcBef>
                <a:spcPts val="1000"/>
              </a:spcBef>
              <a:spcAft>
                <a:spcPts val="0"/>
              </a:spcAft>
              <a:buClr>
                <a:srgbClr val="44403F"/>
              </a:buClr>
              <a:buSzPts val="2000"/>
              <a:buChar char="•"/>
            </a:pPr>
            <a:r>
              <a:rPr lang="en-US" sz="2000"/>
              <a:t>Gynecologic pathology</a:t>
            </a:r>
            <a:endParaRPr/>
          </a:p>
          <a:p>
            <a:pPr marL="228600" lvl="0" indent="-228600" algn="l" rtl="0">
              <a:lnSpc>
                <a:spcPct val="90000"/>
              </a:lnSpc>
              <a:spcBef>
                <a:spcPts val="1000"/>
              </a:spcBef>
              <a:spcAft>
                <a:spcPts val="0"/>
              </a:spcAft>
              <a:buClr>
                <a:srgbClr val="44403F"/>
              </a:buClr>
              <a:buSzPts val="2000"/>
              <a:buChar char="•"/>
            </a:pPr>
            <a:r>
              <a:rPr lang="en-US" sz="2000"/>
              <a:t>Urinary tract obstruction</a:t>
            </a:r>
            <a:endParaRPr/>
          </a:p>
          <a:p>
            <a:pPr marL="228600" lvl="0" indent="-228600" algn="l" rtl="0">
              <a:lnSpc>
                <a:spcPct val="90000"/>
              </a:lnSpc>
              <a:spcBef>
                <a:spcPts val="1000"/>
              </a:spcBef>
              <a:spcAft>
                <a:spcPts val="0"/>
              </a:spcAft>
              <a:buClr>
                <a:srgbClr val="44403F"/>
              </a:buClr>
              <a:buSzPts val="2000"/>
              <a:buChar char="•"/>
            </a:pPr>
            <a:r>
              <a:rPr lang="en-US" sz="2000"/>
              <a:t>Urinary stone disease</a:t>
            </a:r>
            <a:endParaRPr/>
          </a:p>
          <a:p>
            <a:pPr marL="228600" lvl="0" indent="-228600" algn="l" rtl="0">
              <a:lnSpc>
                <a:spcPct val="90000"/>
              </a:lnSpc>
              <a:spcBef>
                <a:spcPts val="1000"/>
              </a:spcBef>
              <a:spcAft>
                <a:spcPts val="0"/>
              </a:spcAft>
              <a:buClr>
                <a:srgbClr val="44403F"/>
              </a:buClr>
              <a:buSzPts val="2000"/>
              <a:buChar char="•"/>
            </a:pPr>
            <a:r>
              <a:rPr lang="en-US" sz="2000"/>
              <a:t>Uterine or anterior vaginal wall prolapse</a:t>
            </a:r>
            <a:endParaRPr/>
          </a:p>
          <a:p>
            <a:pPr marL="228600" lvl="0" indent="-228600" algn="l" rtl="0">
              <a:lnSpc>
                <a:spcPct val="90000"/>
              </a:lnSpc>
              <a:spcBef>
                <a:spcPts val="1000"/>
              </a:spcBef>
              <a:spcAft>
                <a:spcPts val="0"/>
              </a:spcAft>
              <a:buClr>
                <a:srgbClr val="44403F"/>
              </a:buClr>
              <a:buSzPts val="2000"/>
              <a:buChar char="•"/>
            </a:pPr>
            <a:r>
              <a:rPr lang="en-US" sz="2000"/>
              <a:t>Vesicovaginal fistula</a:t>
            </a:r>
            <a:endParaRPr/>
          </a:p>
          <a:p>
            <a:pPr marL="228600" lvl="0" indent="-228600" algn="l" rtl="0">
              <a:lnSpc>
                <a:spcPct val="90000"/>
              </a:lnSpc>
              <a:spcBef>
                <a:spcPts val="1000"/>
              </a:spcBef>
              <a:spcAft>
                <a:spcPts val="0"/>
              </a:spcAft>
              <a:buClr>
                <a:srgbClr val="44403F"/>
              </a:buClr>
              <a:buSzPts val="2000"/>
              <a:buChar char="•"/>
            </a:pPr>
            <a:r>
              <a:rPr lang="en-US" sz="2000"/>
              <a:t>Bladder cancer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Evaluation - History</a:t>
            </a:r>
            <a:endParaRPr dirty="0"/>
          </a:p>
        </p:txBody>
      </p:sp>
      <p:sp>
        <p:nvSpPr>
          <p:cNvPr id="349" name="Google Shape;349;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History like SUI with additional focus on…</a:t>
            </a:r>
            <a:br>
              <a:rPr lang="en-US" dirty="0"/>
            </a:br>
            <a:endParaRPr dirty="0"/>
          </a:p>
          <a:p>
            <a:pPr marL="685800" lvl="1" indent="-228600" algn="l" rtl="0">
              <a:lnSpc>
                <a:spcPct val="90000"/>
              </a:lnSpc>
              <a:spcBef>
                <a:spcPts val="500"/>
              </a:spcBef>
              <a:spcAft>
                <a:spcPts val="0"/>
              </a:spcAft>
              <a:buClr>
                <a:srgbClr val="44403F"/>
              </a:buClr>
              <a:buSzPts val="2400"/>
              <a:buChar char="•"/>
            </a:pPr>
            <a:r>
              <a:rPr lang="en-US" dirty="0"/>
              <a:t>Neurologic History:</a:t>
            </a:r>
            <a:endParaRPr dirty="0"/>
          </a:p>
          <a:p>
            <a:pPr marL="1143000" lvl="2" indent="-228600" algn="l" rtl="0">
              <a:lnSpc>
                <a:spcPct val="90000"/>
              </a:lnSpc>
              <a:spcBef>
                <a:spcPts val="500"/>
              </a:spcBef>
              <a:spcAft>
                <a:spcPts val="0"/>
              </a:spcAft>
              <a:buClr>
                <a:srgbClr val="44403F"/>
              </a:buClr>
              <a:buSzPts val="2000"/>
              <a:buChar char="•"/>
            </a:pPr>
            <a:r>
              <a:rPr lang="en-US" dirty="0"/>
              <a:t>Brain, spinal cord, peripheral neuropathy </a:t>
            </a:r>
            <a:br>
              <a:rPr lang="en-US" dirty="0"/>
            </a:br>
            <a:endParaRPr dirty="0"/>
          </a:p>
          <a:p>
            <a:pPr marL="685800" lvl="1" indent="-228600" algn="l" rtl="0">
              <a:lnSpc>
                <a:spcPct val="90000"/>
              </a:lnSpc>
              <a:spcBef>
                <a:spcPts val="500"/>
              </a:spcBef>
              <a:spcAft>
                <a:spcPts val="0"/>
              </a:spcAft>
              <a:buClr>
                <a:srgbClr val="44403F"/>
              </a:buClr>
              <a:buSzPts val="2400"/>
              <a:buChar char="•"/>
            </a:pPr>
            <a:r>
              <a:rPr lang="en-US" dirty="0"/>
              <a:t>Lifestyle: fluid intake, caffeine, alcohol, constipation </a:t>
            </a:r>
            <a:br>
              <a:rPr lang="en-US" dirty="0"/>
            </a:br>
            <a:endParaRPr dirty="0"/>
          </a:p>
          <a:p>
            <a:pPr marL="685800" lvl="1" indent="-228600" algn="l" rtl="0">
              <a:lnSpc>
                <a:spcPct val="90000"/>
              </a:lnSpc>
              <a:spcBef>
                <a:spcPts val="500"/>
              </a:spcBef>
              <a:spcAft>
                <a:spcPts val="0"/>
              </a:spcAft>
              <a:buClr>
                <a:srgbClr val="44403F"/>
              </a:buClr>
              <a:buSzPts val="2400"/>
              <a:buChar char="•"/>
            </a:pPr>
            <a:r>
              <a:rPr lang="en-US" dirty="0"/>
              <a:t>Associated Diseases: CHF, DM, sleep disorders </a:t>
            </a:r>
            <a:br>
              <a:rPr lang="en-US" dirty="0"/>
            </a:br>
            <a:endParaRPr dirty="0"/>
          </a:p>
          <a:p>
            <a:pPr marL="685800" lvl="1" indent="-228600" algn="l" rtl="0">
              <a:lnSpc>
                <a:spcPct val="90000"/>
              </a:lnSpc>
              <a:spcBef>
                <a:spcPts val="500"/>
              </a:spcBef>
              <a:spcAft>
                <a:spcPts val="0"/>
              </a:spcAft>
              <a:buClr>
                <a:srgbClr val="44403F"/>
              </a:buClr>
              <a:buSzPts val="2400"/>
              <a:buChar char="•"/>
            </a:pPr>
            <a:r>
              <a:rPr lang="en-US" dirty="0"/>
              <a:t>Medications: diuretics, antipsychotics, cholinesterase inhibitors</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Evaluation – Physical Exam </a:t>
            </a:r>
            <a:endParaRPr dirty="0"/>
          </a:p>
        </p:txBody>
      </p:sp>
      <p:sp>
        <p:nvSpPr>
          <p:cNvPr id="355" name="Google Shape;355;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rgbClr val="44403F"/>
              </a:buClr>
              <a:buSzPts val="2800"/>
              <a:buChar char="•"/>
            </a:pPr>
            <a:r>
              <a:rPr lang="en-US"/>
              <a:t>Same as SUI with attention to</a:t>
            </a:r>
            <a:br>
              <a:rPr lang="en-US"/>
            </a:br>
            <a:endParaRPr/>
          </a:p>
          <a:p>
            <a:pPr marL="685800" lvl="1" indent="-228600" algn="l" rtl="0">
              <a:lnSpc>
                <a:spcPct val="80000"/>
              </a:lnSpc>
              <a:spcBef>
                <a:spcPts val="500"/>
              </a:spcBef>
              <a:spcAft>
                <a:spcPts val="0"/>
              </a:spcAft>
              <a:buClr>
                <a:srgbClr val="44403F"/>
              </a:buClr>
              <a:buSzPts val="2400"/>
              <a:buChar char="•"/>
            </a:pPr>
            <a:r>
              <a:rPr lang="en-US"/>
              <a:t>Neurologic Exam (Lumbosacral nerve roots)</a:t>
            </a:r>
            <a:endParaRPr/>
          </a:p>
          <a:p>
            <a:pPr marL="1143000" lvl="2" indent="-228600" algn="l" rtl="0">
              <a:lnSpc>
                <a:spcPct val="80000"/>
              </a:lnSpc>
              <a:spcBef>
                <a:spcPts val="500"/>
              </a:spcBef>
              <a:spcAft>
                <a:spcPts val="0"/>
              </a:spcAft>
              <a:buClr>
                <a:srgbClr val="44403F"/>
              </a:buClr>
              <a:buSzPts val="2000"/>
              <a:buChar char="•"/>
            </a:pPr>
            <a:r>
              <a:rPr lang="en-US"/>
              <a:t>DTRs</a:t>
            </a:r>
            <a:endParaRPr/>
          </a:p>
          <a:p>
            <a:pPr marL="1143000" lvl="2" indent="-228600" algn="l" rtl="0">
              <a:lnSpc>
                <a:spcPct val="80000"/>
              </a:lnSpc>
              <a:spcBef>
                <a:spcPts val="500"/>
              </a:spcBef>
              <a:spcAft>
                <a:spcPts val="0"/>
              </a:spcAft>
              <a:buClr>
                <a:srgbClr val="44403F"/>
              </a:buClr>
              <a:buSzPts val="2000"/>
              <a:buChar char="•"/>
            </a:pPr>
            <a:r>
              <a:rPr lang="en-US"/>
              <a:t>Lower extremity strength</a:t>
            </a:r>
            <a:endParaRPr/>
          </a:p>
          <a:p>
            <a:pPr marL="1143000" lvl="2" indent="-228600" algn="l" rtl="0">
              <a:lnSpc>
                <a:spcPct val="80000"/>
              </a:lnSpc>
              <a:spcBef>
                <a:spcPts val="500"/>
              </a:spcBef>
              <a:spcAft>
                <a:spcPts val="0"/>
              </a:spcAft>
              <a:buClr>
                <a:srgbClr val="44403F"/>
              </a:buClr>
              <a:buSzPts val="2000"/>
              <a:buChar char="•"/>
            </a:pPr>
            <a:r>
              <a:rPr lang="en-US"/>
              <a:t>Bulbocavernosis/clitoral-sacral reflex (S2, S3, S4)</a:t>
            </a:r>
            <a:endParaRPr/>
          </a:p>
          <a:p>
            <a:pPr marL="914400" lvl="2" indent="0" algn="l" rtl="0">
              <a:lnSpc>
                <a:spcPct val="80000"/>
              </a:lnSpc>
              <a:spcBef>
                <a:spcPts val="500"/>
              </a:spcBef>
              <a:spcAft>
                <a:spcPts val="0"/>
              </a:spcAft>
              <a:buClr>
                <a:srgbClr val="44403F"/>
              </a:buClr>
              <a:buSzPts val="2000"/>
              <a:buNone/>
            </a:pPr>
            <a:endParaRPr/>
          </a:p>
          <a:p>
            <a:pPr marL="685800" lvl="1" indent="-228600" algn="l" rtl="0">
              <a:lnSpc>
                <a:spcPct val="80000"/>
              </a:lnSpc>
              <a:spcBef>
                <a:spcPts val="500"/>
              </a:spcBef>
              <a:spcAft>
                <a:spcPts val="0"/>
              </a:spcAft>
              <a:buClr>
                <a:srgbClr val="44403F"/>
              </a:buClr>
              <a:buSzPts val="2400"/>
              <a:buChar char="•"/>
            </a:pPr>
            <a:r>
              <a:rPr lang="en-US"/>
              <a:t>Vaginal atrophy</a:t>
            </a:r>
            <a:br>
              <a:rPr lang="en-US"/>
            </a:br>
            <a:endParaRPr/>
          </a:p>
          <a:p>
            <a:pPr marL="685800" lvl="1" indent="-228600" algn="l" rtl="0">
              <a:lnSpc>
                <a:spcPct val="80000"/>
              </a:lnSpc>
              <a:spcBef>
                <a:spcPts val="500"/>
              </a:spcBef>
              <a:spcAft>
                <a:spcPts val="0"/>
              </a:spcAft>
              <a:buClr>
                <a:srgbClr val="44403F"/>
              </a:buClr>
              <a:buSzPts val="2400"/>
              <a:buChar char="•"/>
            </a:pPr>
            <a:r>
              <a:rPr lang="en-US"/>
              <a:t>Rectal Exam (impaction)</a:t>
            </a:r>
            <a:br>
              <a:rPr lang="en-US"/>
            </a:br>
            <a:endParaRPr/>
          </a:p>
          <a:p>
            <a:pPr marL="685800" lvl="1" indent="-228600" algn="l" rtl="0">
              <a:lnSpc>
                <a:spcPct val="80000"/>
              </a:lnSpc>
              <a:spcBef>
                <a:spcPts val="500"/>
              </a:spcBef>
              <a:spcAft>
                <a:spcPts val="0"/>
              </a:spcAft>
              <a:buClr>
                <a:srgbClr val="44403F"/>
              </a:buClr>
              <a:buSzPts val="2400"/>
              <a:buChar char="•"/>
            </a:pPr>
            <a:r>
              <a:rPr lang="en-US"/>
              <a:t>PVR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Evaluation - Voiding Diary</a:t>
            </a:r>
            <a:endParaRPr dirty="0"/>
          </a:p>
        </p:txBody>
      </p:sp>
      <p:pic>
        <p:nvPicPr>
          <p:cNvPr id="362" name="Google Shape;362;p37"/>
          <p:cNvPicPr preferRelativeResize="0"/>
          <p:nvPr/>
        </p:nvPicPr>
        <p:blipFill rotWithShape="1">
          <a:blip r:embed="rId3">
            <a:alphaModFix/>
          </a:blip>
          <a:srcRect b="11319"/>
          <a:stretch/>
        </p:blipFill>
        <p:spPr>
          <a:xfrm>
            <a:off x="2605550" y="1690688"/>
            <a:ext cx="6076334" cy="416494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Indications for Cystoscopy</a:t>
            </a:r>
            <a:endParaRPr/>
          </a:p>
        </p:txBody>
      </p:sp>
      <p:sp>
        <p:nvSpPr>
          <p:cNvPr id="369" name="Google Shape;369;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rgbClr val="44403F"/>
              </a:buClr>
              <a:buSzPts val="2400"/>
              <a:buChar char="•"/>
            </a:pPr>
            <a:r>
              <a:rPr lang="en-US" dirty="0"/>
              <a:t>Risks for malignancy (smoker, hematuria, positive cytology, h/o bladder cancer, occupational exposure)</a:t>
            </a:r>
            <a:endParaRPr dirty="0"/>
          </a:p>
          <a:p>
            <a:pPr marL="685800" lvl="1" indent="-228600" algn="l" rtl="0">
              <a:lnSpc>
                <a:spcPct val="90000"/>
              </a:lnSpc>
              <a:spcBef>
                <a:spcPts val="500"/>
              </a:spcBef>
              <a:spcAft>
                <a:spcPts val="0"/>
              </a:spcAft>
              <a:buClr>
                <a:srgbClr val="44403F"/>
              </a:buClr>
              <a:buSzPts val="2400"/>
              <a:buChar char="•"/>
            </a:pPr>
            <a:r>
              <a:rPr lang="en-US" dirty="0"/>
              <a:t>Elevated PVR</a:t>
            </a:r>
            <a:endParaRPr dirty="0"/>
          </a:p>
          <a:p>
            <a:pPr marL="685800" lvl="1" indent="-228600" algn="l" rtl="0">
              <a:lnSpc>
                <a:spcPct val="90000"/>
              </a:lnSpc>
              <a:spcBef>
                <a:spcPts val="500"/>
              </a:spcBef>
              <a:spcAft>
                <a:spcPts val="0"/>
              </a:spcAft>
              <a:buClr>
                <a:srgbClr val="44403F"/>
              </a:buClr>
              <a:buSzPts val="2400"/>
              <a:buChar char="•"/>
            </a:pPr>
            <a:r>
              <a:rPr lang="en-US" dirty="0"/>
              <a:t>Recurrent UTI</a:t>
            </a:r>
            <a:endParaRPr dirty="0"/>
          </a:p>
          <a:p>
            <a:pPr marL="685800" lvl="1" indent="-228600" algn="l" rtl="0">
              <a:lnSpc>
                <a:spcPct val="90000"/>
              </a:lnSpc>
              <a:spcBef>
                <a:spcPts val="500"/>
              </a:spcBef>
              <a:spcAft>
                <a:spcPts val="0"/>
              </a:spcAft>
              <a:buClr>
                <a:srgbClr val="44403F"/>
              </a:buClr>
              <a:buSzPts val="2400"/>
              <a:buChar char="•"/>
            </a:pPr>
            <a:r>
              <a:rPr lang="en-US" dirty="0"/>
              <a:t>Mixed symptoms with pain</a:t>
            </a:r>
            <a:endParaRPr dirty="0"/>
          </a:p>
          <a:p>
            <a:pPr marL="685800" lvl="1" indent="-228600" algn="l" rtl="0">
              <a:lnSpc>
                <a:spcPct val="90000"/>
              </a:lnSpc>
              <a:spcBef>
                <a:spcPts val="500"/>
              </a:spcBef>
              <a:spcAft>
                <a:spcPts val="0"/>
              </a:spcAft>
              <a:buClr>
                <a:srgbClr val="44403F"/>
              </a:buClr>
              <a:buSzPts val="2400"/>
              <a:buChar char="•"/>
            </a:pPr>
            <a:r>
              <a:rPr lang="en-US" dirty="0"/>
              <a:t>Persistent/</a:t>
            </a:r>
            <a:r>
              <a:rPr lang="en-US" dirty="0" err="1"/>
              <a:t>denovo</a:t>
            </a:r>
            <a:r>
              <a:rPr lang="en-US" dirty="0"/>
              <a:t> OAB after incontinence surgery, mesh, pelvic surgery, Botox injections, removal of indwelling foley </a:t>
            </a:r>
            <a:endParaRPr dirty="0"/>
          </a:p>
          <a:p>
            <a:pPr marL="685800" lvl="1" indent="-228600" algn="l" rtl="0">
              <a:lnSpc>
                <a:spcPct val="90000"/>
              </a:lnSpc>
              <a:spcBef>
                <a:spcPts val="500"/>
              </a:spcBef>
              <a:spcAft>
                <a:spcPts val="0"/>
              </a:spcAft>
              <a:buClr>
                <a:srgbClr val="44403F"/>
              </a:buClr>
              <a:buSzPts val="2400"/>
              <a:buChar char="•"/>
            </a:pPr>
            <a:r>
              <a:rPr lang="en-US" dirty="0"/>
              <a:t>Refractory to medication (considering 3rd line therapy)</a:t>
            </a:r>
            <a:endParaRPr dirty="0"/>
          </a:p>
          <a:p>
            <a:pPr marL="685800" lvl="1" indent="-228600" algn="l" rtl="0">
              <a:lnSpc>
                <a:spcPct val="90000"/>
              </a:lnSpc>
              <a:spcBef>
                <a:spcPts val="500"/>
              </a:spcBef>
              <a:spcAft>
                <a:spcPts val="0"/>
              </a:spcAft>
              <a:buClr>
                <a:srgbClr val="44403F"/>
              </a:buClr>
              <a:buSzPts val="2400"/>
              <a:buChar char="•"/>
            </a:pPr>
            <a:r>
              <a:rPr lang="en-US" dirty="0"/>
              <a:t>Abnormal LUT imaging</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Indications for Urodynamic Testing</a:t>
            </a:r>
            <a:endParaRPr/>
          </a:p>
        </p:txBody>
      </p:sp>
      <p:sp>
        <p:nvSpPr>
          <p:cNvPr id="376" name="Google Shape;376;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Voiding dysfunction</a:t>
            </a:r>
            <a:endParaRPr dirty="0"/>
          </a:p>
          <a:p>
            <a:pPr marL="228600" lvl="0" indent="-228600" algn="l" rtl="0">
              <a:lnSpc>
                <a:spcPct val="90000"/>
              </a:lnSpc>
              <a:spcBef>
                <a:spcPts val="1000"/>
              </a:spcBef>
              <a:spcAft>
                <a:spcPts val="0"/>
              </a:spcAft>
              <a:buClr>
                <a:srgbClr val="44403F"/>
              </a:buClr>
              <a:buSzPts val="2800"/>
              <a:buChar char="•"/>
            </a:pPr>
            <a:r>
              <a:rPr lang="en-US" dirty="0"/>
              <a:t>Neurologic concerns</a:t>
            </a:r>
            <a:endParaRPr dirty="0"/>
          </a:p>
          <a:p>
            <a:pPr marL="228600" lvl="0" indent="-228600" algn="l" rtl="0">
              <a:lnSpc>
                <a:spcPct val="90000"/>
              </a:lnSpc>
              <a:spcBef>
                <a:spcPts val="1000"/>
              </a:spcBef>
              <a:spcAft>
                <a:spcPts val="0"/>
              </a:spcAft>
              <a:buClr>
                <a:srgbClr val="44403F"/>
              </a:buClr>
              <a:buSzPts val="2800"/>
              <a:buChar char="•"/>
            </a:pPr>
            <a:r>
              <a:rPr lang="en-US" dirty="0"/>
              <a:t>Prior incontinence surgery</a:t>
            </a:r>
            <a:endParaRPr dirty="0"/>
          </a:p>
          <a:p>
            <a:pPr marL="228600" lvl="0" indent="-228600" algn="l" rtl="0">
              <a:lnSpc>
                <a:spcPct val="90000"/>
              </a:lnSpc>
              <a:spcBef>
                <a:spcPts val="1000"/>
              </a:spcBef>
              <a:spcAft>
                <a:spcPts val="0"/>
              </a:spcAft>
              <a:buClr>
                <a:srgbClr val="44403F"/>
              </a:buClr>
              <a:buSzPts val="2800"/>
              <a:buChar char="•"/>
            </a:pPr>
            <a:r>
              <a:rPr lang="en-US" dirty="0"/>
              <a:t>Refractory to medications</a:t>
            </a:r>
            <a:endParaRPr dirty="0"/>
          </a:p>
          <a:p>
            <a:pPr marL="685800" lvl="1" indent="-228600">
              <a:buSzPts val="2600"/>
            </a:pPr>
            <a:r>
              <a:rPr lang="en-US" sz="2600"/>
              <a:t> (considering advanced therapies)</a:t>
            </a:r>
            <a:endParaRPr/>
          </a:p>
          <a:p>
            <a:pPr marL="342900" lvl="1" indent="-342900" algn="l" rtl="0">
              <a:lnSpc>
                <a:spcPct val="90000"/>
              </a:lnSpc>
              <a:spcBef>
                <a:spcPts val="500"/>
              </a:spcBef>
              <a:spcAft>
                <a:spcPts val="0"/>
              </a:spcAft>
              <a:buClr>
                <a:srgbClr val="44403F"/>
              </a:buClr>
              <a:buSzPts val="2400"/>
              <a:buChar char="•"/>
            </a:pPr>
            <a:r>
              <a:rPr lang="en-US" sz="2800" dirty="0">
                <a:latin typeface="+mj-lt"/>
                <a:ea typeface="Calibri"/>
                <a:cs typeface="Calibri"/>
                <a:sym typeface="Calibri"/>
              </a:rPr>
              <a:t>Insensible incontinence, “wet all the time”, mixed symptoms</a:t>
            </a:r>
            <a:endParaRPr sz="2800" dirty="0">
              <a:latin typeface="+mj-lt"/>
            </a:endParaRPr>
          </a:p>
          <a:p>
            <a:pPr marL="228600" lvl="0" indent="-25400" algn="l" rtl="0">
              <a:lnSpc>
                <a:spcPct val="90000"/>
              </a:lnSpc>
              <a:spcBef>
                <a:spcPts val="1000"/>
              </a:spcBef>
              <a:spcAft>
                <a:spcPts val="0"/>
              </a:spcAft>
              <a:buClr>
                <a:srgbClr val="44403F"/>
              </a:buClr>
              <a:buSzPts val="3200"/>
              <a:buNone/>
            </a:pPr>
            <a:endParaRPr sz="3200" dirty="0"/>
          </a:p>
          <a:p>
            <a:pPr marL="228600" lvl="0" indent="-50800" algn="l" rtl="0">
              <a:lnSpc>
                <a:spcPct val="90000"/>
              </a:lnSpc>
              <a:spcBef>
                <a:spcPts val="1000"/>
              </a:spcBef>
              <a:spcAft>
                <a:spcPts val="0"/>
              </a:spcAft>
              <a:buClr>
                <a:srgbClr val="44403F"/>
              </a:buClr>
              <a:buSzPts val="28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What is “URPS”?</a:t>
            </a:r>
            <a:endParaRPr dirty="0"/>
          </a:p>
        </p:txBody>
      </p:sp>
      <p:sp>
        <p:nvSpPr>
          <p:cNvPr id="93" name="Google Shape;93;p4"/>
          <p:cNvSpPr txBox="1">
            <a:spLocks noGrp="1"/>
          </p:cNvSpPr>
          <p:nvPr>
            <p:ph type="body" idx="1"/>
          </p:nvPr>
        </p:nvSpPr>
        <p:spPr>
          <a:xfrm>
            <a:off x="838200" y="1825625"/>
            <a:ext cx="10515600" cy="3984048"/>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rgbClr val="44403F"/>
              </a:buClr>
              <a:buSzPts val="2800"/>
              <a:buChar char="•"/>
            </a:pPr>
            <a:r>
              <a:rPr lang="en-US" dirty="0"/>
              <a:t>Urogynecology and Reconstructive Pelvic Surgery</a:t>
            </a:r>
            <a:endParaRPr dirty="0"/>
          </a:p>
          <a:p>
            <a:pPr marL="685800" lvl="1" indent="-228600" algn="l" rtl="0">
              <a:lnSpc>
                <a:spcPct val="80000"/>
              </a:lnSpc>
              <a:spcBef>
                <a:spcPts val="500"/>
              </a:spcBef>
              <a:spcAft>
                <a:spcPts val="0"/>
              </a:spcAft>
              <a:buClr>
                <a:srgbClr val="44403F"/>
              </a:buClr>
              <a:buSzPts val="2400"/>
              <a:buChar char="•"/>
            </a:pPr>
            <a:r>
              <a:rPr lang="en-US" dirty="0"/>
              <a:t>“Urogynecology” or “Female Urology”</a:t>
            </a:r>
            <a:endParaRPr dirty="0"/>
          </a:p>
          <a:p>
            <a:pPr marL="457200" lvl="1" indent="0" algn="l" rtl="0">
              <a:lnSpc>
                <a:spcPct val="80000"/>
              </a:lnSpc>
              <a:spcBef>
                <a:spcPts val="500"/>
              </a:spcBef>
              <a:spcAft>
                <a:spcPts val="0"/>
              </a:spcAft>
              <a:buClr>
                <a:srgbClr val="44403F"/>
              </a:buClr>
              <a:buSzPts val="2400"/>
              <a:buNone/>
            </a:pPr>
            <a:endParaRPr dirty="0"/>
          </a:p>
          <a:p>
            <a:pPr marL="228600" lvl="0" indent="-228600" algn="l" rtl="0">
              <a:lnSpc>
                <a:spcPct val="80000"/>
              </a:lnSpc>
              <a:spcBef>
                <a:spcPts val="1000"/>
              </a:spcBef>
              <a:spcAft>
                <a:spcPts val="0"/>
              </a:spcAft>
              <a:buClr>
                <a:srgbClr val="44403F"/>
              </a:buClr>
              <a:buSzPts val="2800"/>
              <a:buChar char="•"/>
            </a:pPr>
            <a:r>
              <a:rPr lang="en-US" dirty="0"/>
              <a:t>Subspecialty of either OB/GYN or Urology that provides comprehensive care for Pelvic Floor Disorders </a:t>
            </a:r>
            <a:endParaRPr dirty="0"/>
          </a:p>
          <a:p>
            <a:pPr marL="228600" lvl="0" indent="-50800" algn="l" rtl="0">
              <a:lnSpc>
                <a:spcPct val="80000"/>
              </a:lnSpc>
              <a:spcBef>
                <a:spcPts val="1000"/>
              </a:spcBef>
              <a:spcAft>
                <a:spcPts val="0"/>
              </a:spcAft>
              <a:buClr>
                <a:srgbClr val="44403F"/>
              </a:buClr>
              <a:buSzPts val="2800"/>
              <a:buNone/>
            </a:pPr>
            <a:endParaRPr dirty="0"/>
          </a:p>
          <a:p>
            <a:pPr marL="228600" lvl="0" indent="-228600" algn="l" rtl="0">
              <a:lnSpc>
                <a:spcPct val="80000"/>
              </a:lnSpc>
              <a:spcBef>
                <a:spcPts val="1000"/>
              </a:spcBef>
              <a:spcAft>
                <a:spcPts val="0"/>
              </a:spcAft>
              <a:buClr>
                <a:srgbClr val="44403F"/>
              </a:buClr>
              <a:buSzPts val="2800"/>
              <a:buChar char="•"/>
            </a:pPr>
            <a:r>
              <a:rPr lang="en-US" dirty="0"/>
              <a:t>Certified by the American Board of Medical Specialties</a:t>
            </a:r>
            <a:endParaRPr dirty="0"/>
          </a:p>
          <a:p>
            <a:pPr marL="685800" lvl="1" indent="-228600" algn="l" rtl="0">
              <a:lnSpc>
                <a:spcPct val="80000"/>
              </a:lnSpc>
              <a:spcBef>
                <a:spcPts val="500"/>
              </a:spcBef>
              <a:spcAft>
                <a:spcPts val="0"/>
              </a:spcAft>
              <a:buClr>
                <a:srgbClr val="44403F"/>
              </a:buClr>
              <a:buSzPts val="2400"/>
              <a:buChar char="•"/>
            </a:pPr>
            <a:r>
              <a:rPr lang="en-US" dirty="0"/>
              <a:t>ACGME residency in OBGYN or Urology </a:t>
            </a:r>
            <a:endParaRPr dirty="0"/>
          </a:p>
          <a:p>
            <a:pPr marL="685800" lvl="1" indent="-228600" algn="l" rtl="0">
              <a:lnSpc>
                <a:spcPct val="80000"/>
              </a:lnSpc>
              <a:spcBef>
                <a:spcPts val="500"/>
              </a:spcBef>
              <a:spcAft>
                <a:spcPts val="0"/>
              </a:spcAft>
              <a:buClr>
                <a:srgbClr val="44403F"/>
              </a:buClr>
              <a:buSzPts val="2400"/>
              <a:buChar char="•"/>
            </a:pPr>
            <a:r>
              <a:rPr lang="en-US" dirty="0"/>
              <a:t>ACGME fellowship in URPS </a:t>
            </a:r>
            <a:endParaRPr dirty="0"/>
          </a:p>
          <a:p>
            <a:pPr marL="685800" lvl="1" indent="-228600" algn="l" rtl="0">
              <a:lnSpc>
                <a:spcPct val="80000"/>
              </a:lnSpc>
              <a:spcBef>
                <a:spcPts val="500"/>
              </a:spcBef>
              <a:spcAft>
                <a:spcPts val="0"/>
              </a:spcAft>
              <a:buClr>
                <a:srgbClr val="44403F"/>
              </a:buClr>
              <a:buSzPts val="2400"/>
              <a:buChar char="•"/>
            </a:pPr>
            <a:r>
              <a:rPr lang="en-US" dirty="0"/>
              <a:t>Pass a written/oral board examination</a:t>
            </a:r>
            <a:endParaRPr dirty="0"/>
          </a:p>
          <a:p>
            <a:pPr marL="228600" lvl="0" indent="-50800" algn="l" rtl="0">
              <a:lnSpc>
                <a:spcPct val="80000"/>
              </a:lnSpc>
              <a:spcBef>
                <a:spcPts val="1000"/>
              </a:spcBef>
              <a:spcAft>
                <a:spcPts val="0"/>
              </a:spcAft>
              <a:buClr>
                <a:srgbClr val="44403F"/>
              </a:buClr>
              <a:buSzPts val="2800"/>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Treatment Options</a:t>
            </a:r>
            <a:endParaRPr/>
          </a:p>
        </p:txBody>
      </p:sp>
      <p:sp>
        <p:nvSpPr>
          <p:cNvPr id="382" name="Google Shape;382;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a:t>Behavioral </a:t>
            </a:r>
            <a:br>
              <a:rPr lang="en-US"/>
            </a:br>
            <a:endParaRPr/>
          </a:p>
          <a:p>
            <a:pPr marL="228600" lvl="0" indent="-228600" algn="l" rtl="0">
              <a:lnSpc>
                <a:spcPct val="90000"/>
              </a:lnSpc>
              <a:spcBef>
                <a:spcPts val="1000"/>
              </a:spcBef>
              <a:spcAft>
                <a:spcPts val="0"/>
              </a:spcAft>
              <a:buClr>
                <a:srgbClr val="44403F"/>
              </a:buClr>
              <a:buSzPts val="2800"/>
              <a:buChar char="•"/>
            </a:pPr>
            <a:r>
              <a:rPr lang="en-US"/>
              <a:t>Medical </a:t>
            </a:r>
            <a:br>
              <a:rPr lang="en-US"/>
            </a:br>
            <a:endParaRPr/>
          </a:p>
          <a:p>
            <a:pPr marL="228600" lvl="0" indent="-228600" algn="l" rtl="0">
              <a:lnSpc>
                <a:spcPct val="90000"/>
              </a:lnSpc>
              <a:spcBef>
                <a:spcPts val="1000"/>
              </a:spcBef>
              <a:spcAft>
                <a:spcPts val="0"/>
              </a:spcAft>
              <a:buClr>
                <a:srgbClr val="44403F"/>
              </a:buClr>
              <a:buSzPts val="2800"/>
              <a:buChar char="•"/>
            </a:pPr>
            <a:r>
              <a:rPr lang="en-US"/>
              <a:t>Surgical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Conservative Treatment for OAB	</a:t>
            </a:r>
            <a:endParaRPr/>
          </a:p>
        </p:txBody>
      </p:sp>
      <p:sp>
        <p:nvSpPr>
          <p:cNvPr id="389" name="Google Shape;389;p41"/>
          <p:cNvSpPr txBox="1">
            <a:spLocks noGrp="1"/>
          </p:cNvSpPr>
          <p:nvPr>
            <p:ph type="body" idx="1"/>
          </p:nvPr>
        </p:nvSpPr>
        <p:spPr>
          <a:xfrm>
            <a:off x="838200" y="1825625"/>
            <a:ext cx="6162368"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Weight loss, avoiding irritants/dietary triggers, optimizing bowel regimen</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Pelvic floor physical therapy</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Fluid titration</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Timed voiding </a:t>
            </a:r>
            <a:endParaRPr dirty="0"/>
          </a:p>
        </p:txBody>
      </p:sp>
      <p:pic>
        <p:nvPicPr>
          <p:cNvPr id="390" name="Google Shape;390;p41" descr="timer pic.jpg"/>
          <p:cNvPicPr preferRelativeResize="0"/>
          <p:nvPr/>
        </p:nvPicPr>
        <p:blipFill rotWithShape="1">
          <a:blip r:embed="rId3">
            <a:alphaModFix/>
          </a:blip>
          <a:srcRect/>
          <a:stretch/>
        </p:blipFill>
        <p:spPr>
          <a:xfrm>
            <a:off x="7660986" y="1825625"/>
            <a:ext cx="3692814" cy="369281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Medical Management	</a:t>
            </a:r>
            <a:endParaRPr/>
          </a:p>
        </p:txBody>
      </p:sp>
      <p:sp>
        <p:nvSpPr>
          <p:cNvPr id="397" name="Google Shape;397;p42"/>
          <p:cNvSpPr txBox="1">
            <a:spLocks noGrp="1"/>
          </p:cNvSpPr>
          <p:nvPr>
            <p:ph type="body" idx="1"/>
          </p:nvPr>
        </p:nvSpPr>
        <p:spPr>
          <a:xfrm>
            <a:off x="838200" y="1816765"/>
            <a:ext cx="10515600" cy="4103227"/>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80000"/>
              </a:lnSpc>
              <a:spcBef>
                <a:spcPts val="0"/>
              </a:spcBef>
              <a:spcAft>
                <a:spcPts val="0"/>
              </a:spcAft>
              <a:buClr>
                <a:srgbClr val="44403F"/>
              </a:buClr>
              <a:buSzPts val="2800"/>
              <a:buChar char="•"/>
            </a:pPr>
            <a:r>
              <a:rPr lang="en-US" dirty="0"/>
              <a:t>Antimuscarinics</a:t>
            </a:r>
            <a:endParaRPr dirty="0"/>
          </a:p>
          <a:p>
            <a:pPr marL="685800" lvl="1" indent="-228600" algn="l" rtl="0">
              <a:lnSpc>
                <a:spcPct val="80000"/>
              </a:lnSpc>
              <a:spcBef>
                <a:spcPts val="500"/>
              </a:spcBef>
              <a:spcAft>
                <a:spcPts val="0"/>
              </a:spcAft>
              <a:buClr>
                <a:srgbClr val="44403F"/>
              </a:buClr>
              <a:buSzPts val="2400"/>
              <a:buChar char="•"/>
            </a:pPr>
            <a:r>
              <a:rPr lang="en-US" dirty="0"/>
              <a:t>Contraindications: closed-angle glaucoma, gastroparesis, urinary retention</a:t>
            </a:r>
            <a:endParaRPr dirty="0"/>
          </a:p>
          <a:p>
            <a:pPr marL="685800" lvl="1" indent="-228600" algn="l" rtl="0">
              <a:lnSpc>
                <a:spcPct val="80000"/>
              </a:lnSpc>
              <a:spcBef>
                <a:spcPts val="500"/>
              </a:spcBef>
              <a:spcAft>
                <a:spcPts val="0"/>
              </a:spcAft>
              <a:buClr>
                <a:srgbClr val="44403F"/>
              </a:buClr>
              <a:buSzPts val="2400"/>
              <a:buChar char="•"/>
            </a:pPr>
            <a:r>
              <a:rPr lang="en-US"/>
              <a:t>**Cognitive effects**</a:t>
            </a:r>
          </a:p>
          <a:p>
            <a:pPr marL="685800" lvl="1" indent="-228600" algn="l" rtl="0">
              <a:lnSpc>
                <a:spcPct val="80000"/>
              </a:lnSpc>
              <a:spcBef>
                <a:spcPts val="500"/>
              </a:spcBef>
              <a:spcAft>
                <a:spcPts val="0"/>
              </a:spcAft>
              <a:buClr>
                <a:srgbClr val="44403F"/>
              </a:buClr>
              <a:buSzPts val="2400"/>
              <a:buChar char="•"/>
            </a:pPr>
            <a:r>
              <a:rPr lang="en-US" dirty="0"/>
              <a:t>?</a:t>
            </a:r>
            <a:r>
              <a:rPr lang="en-US" dirty="0" err="1"/>
              <a:t>Trospium</a:t>
            </a:r>
            <a:r>
              <a:rPr lang="en-US" dirty="0"/>
              <a:t> and darifenacin for cognitive safety  </a:t>
            </a:r>
            <a:endParaRPr dirty="0"/>
          </a:p>
          <a:p>
            <a:pPr marL="685800" lvl="1" indent="-228600">
              <a:lnSpc>
                <a:spcPct val="80000"/>
              </a:lnSpc>
            </a:pPr>
            <a:r>
              <a:rPr lang="en-US"/>
              <a:t>Drying side effects (constipation, dry eye/mouth)</a:t>
            </a:r>
            <a:endParaRPr lang="en-US" dirty="0"/>
          </a:p>
          <a:p>
            <a:pPr marL="457200" lvl="1" indent="0" algn="l" rtl="0">
              <a:lnSpc>
                <a:spcPct val="80000"/>
              </a:lnSpc>
              <a:spcBef>
                <a:spcPts val="500"/>
              </a:spcBef>
              <a:spcAft>
                <a:spcPts val="0"/>
              </a:spcAft>
              <a:buClr>
                <a:srgbClr val="44403F"/>
              </a:buClr>
              <a:buSzPts val="2400"/>
              <a:buNone/>
            </a:pPr>
            <a:endParaRPr dirty="0"/>
          </a:p>
          <a:p>
            <a:pPr marL="228600" lvl="0" indent="-228600" algn="l" rtl="0">
              <a:lnSpc>
                <a:spcPct val="80000"/>
              </a:lnSpc>
              <a:spcBef>
                <a:spcPts val="1000"/>
              </a:spcBef>
              <a:spcAft>
                <a:spcPts val="0"/>
              </a:spcAft>
              <a:buClr>
                <a:srgbClr val="44403F"/>
              </a:buClr>
              <a:buSzPts val="2800"/>
              <a:buChar char="•"/>
            </a:pPr>
            <a:r>
              <a:rPr lang="en-US" dirty="0"/>
              <a:t>β-3 adrenergic receptor agonists: mirabegron (</a:t>
            </a:r>
            <a:r>
              <a:rPr lang="en-US" dirty="0" err="1"/>
              <a:t>Myrbetriq</a:t>
            </a:r>
            <a:r>
              <a:rPr lang="en-US" dirty="0"/>
              <a:t>) and </a:t>
            </a:r>
            <a:r>
              <a:rPr lang="en-US" dirty="0" err="1"/>
              <a:t>vibegron</a:t>
            </a:r>
            <a:r>
              <a:rPr lang="en-US" dirty="0"/>
              <a:t> (</a:t>
            </a:r>
            <a:r>
              <a:rPr lang="en-US" dirty="0" err="1"/>
              <a:t>Gemtesa</a:t>
            </a:r>
            <a:r>
              <a:rPr lang="en-US" dirty="0"/>
              <a:t>)</a:t>
            </a:r>
            <a:endParaRPr dirty="0"/>
          </a:p>
          <a:p>
            <a:pPr marL="685800" lvl="1" indent="-228600" algn="l" rtl="0">
              <a:lnSpc>
                <a:spcPct val="80000"/>
              </a:lnSpc>
              <a:spcBef>
                <a:spcPts val="500"/>
              </a:spcBef>
              <a:spcAft>
                <a:spcPts val="0"/>
              </a:spcAft>
              <a:buClr>
                <a:srgbClr val="44403F"/>
              </a:buClr>
              <a:buSzPts val="2400"/>
              <a:buChar char="•"/>
            </a:pPr>
            <a:r>
              <a:rPr lang="en-US" dirty="0"/>
              <a:t>Contraindication for mirabegron: uncontrolled hypertension</a:t>
            </a:r>
            <a:endParaRPr dirty="0"/>
          </a:p>
          <a:p>
            <a:pPr marL="228600" lvl="0" indent="-50800" algn="l" rtl="0">
              <a:lnSpc>
                <a:spcPct val="80000"/>
              </a:lnSpc>
              <a:spcBef>
                <a:spcPts val="1000"/>
              </a:spcBef>
              <a:spcAft>
                <a:spcPts val="0"/>
              </a:spcAft>
              <a:buClr>
                <a:srgbClr val="44403F"/>
              </a:buClr>
              <a:buSzPts val="2800"/>
              <a:buNone/>
            </a:pPr>
            <a:endParaRPr dirty="0"/>
          </a:p>
          <a:p>
            <a:pPr marL="228600" indent="-228600">
              <a:lnSpc>
                <a:spcPct val="80000"/>
              </a:lnSpc>
            </a:pPr>
            <a:r>
              <a:rPr lang="en-US"/>
              <a:t>Vaginal estrogen for atrophic tissue (peri- and post-menopausal) </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3"/>
          <p:cNvSpPr txBox="1">
            <a:spLocks noGrp="1"/>
          </p:cNvSpPr>
          <p:nvPr>
            <p:ph type="title"/>
          </p:nvPr>
        </p:nvSpPr>
        <p:spPr>
          <a:xfrm>
            <a:off x="838199" y="365125"/>
            <a:ext cx="1069503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Surgical Therapies for </a:t>
            </a:r>
            <a:r>
              <a:rPr lang="en-US" dirty="0"/>
              <a:t>OAB</a:t>
            </a:r>
            <a:endParaRPr dirty="0"/>
          </a:p>
        </p:txBody>
      </p:sp>
      <p:sp>
        <p:nvSpPr>
          <p:cNvPr id="404" name="Google Shape;404;p43"/>
          <p:cNvSpPr txBox="1">
            <a:spLocks noGrp="1"/>
          </p:cNvSpPr>
          <p:nvPr>
            <p:ph type="body" idx="1"/>
          </p:nvPr>
        </p:nvSpPr>
        <p:spPr>
          <a:xfrm>
            <a:off x="838200" y="1825627"/>
            <a:ext cx="10515600" cy="2175667"/>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rgbClr val="44403F"/>
              </a:buClr>
              <a:buSzPts val="2590"/>
              <a:buChar char="•"/>
            </a:pPr>
            <a:r>
              <a:rPr lang="en-US" sz="2400" dirty="0"/>
              <a:t>Percutaneous Tibial Nerve Stimulation (PTNS)</a:t>
            </a:r>
            <a:endParaRPr sz="2400" dirty="0"/>
          </a:p>
          <a:p>
            <a:pPr marL="228600" lvl="0" indent="-228600">
              <a:lnSpc>
                <a:spcPct val="70000"/>
              </a:lnSpc>
              <a:buSzPts val="2590"/>
            </a:pPr>
            <a:r>
              <a:rPr lang="en-US" sz="2400" dirty="0" err="1"/>
              <a:t>Interstim</a:t>
            </a:r>
            <a:r>
              <a:rPr lang="en-US" sz="2400" dirty="0"/>
              <a:t>® or </a:t>
            </a:r>
            <a:r>
              <a:rPr lang="en-US" sz="2400" dirty="0" err="1"/>
              <a:t>Axonics</a:t>
            </a:r>
            <a:r>
              <a:rPr lang="en-US" sz="2400" dirty="0"/>
              <a:t>® - sacral neuromodulation </a:t>
            </a:r>
            <a:endParaRPr sz="2400" dirty="0"/>
          </a:p>
          <a:p>
            <a:pPr marL="228600" lvl="0" indent="-228600" algn="l" rtl="0">
              <a:lnSpc>
                <a:spcPct val="70000"/>
              </a:lnSpc>
              <a:spcBef>
                <a:spcPts val="1000"/>
              </a:spcBef>
              <a:spcAft>
                <a:spcPts val="0"/>
              </a:spcAft>
              <a:buClr>
                <a:srgbClr val="44403F"/>
              </a:buClr>
              <a:buSzPts val="2590"/>
              <a:buChar char="•"/>
            </a:pPr>
            <a:r>
              <a:rPr lang="en-US" sz="2400" dirty="0"/>
              <a:t>Botox® - </a:t>
            </a:r>
            <a:r>
              <a:rPr lang="en-US" sz="2400" dirty="0" err="1"/>
              <a:t>intradetrusor</a:t>
            </a:r>
            <a:r>
              <a:rPr lang="en-US" sz="2400" dirty="0"/>
              <a:t> injections</a:t>
            </a:r>
            <a:endParaRPr sz="2400" dirty="0"/>
          </a:p>
          <a:p>
            <a:pPr marL="685800" lvl="1" indent="-228600" algn="l" rtl="0">
              <a:lnSpc>
                <a:spcPct val="70000"/>
              </a:lnSpc>
              <a:spcBef>
                <a:spcPts val="500"/>
              </a:spcBef>
              <a:spcAft>
                <a:spcPts val="0"/>
              </a:spcAft>
              <a:buClr>
                <a:srgbClr val="44403F"/>
              </a:buClr>
              <a:buSzPts val="2220"/>
              <a:buChar char="•"/>
            </a:pPr>
            <a:r>
              <a:rPr lang="en-US" dirty="0"/>
              <a:t>FDA for neurogenic bladder and refractory OAB</a:t>
            </a:r>
          </a:p>
          <a:p>
            <a:pPr marL="228600" indent="-228600">
              <a:lnSpc>
                <a:spcPct val="70000"/>
              </a:lnSpc>
              <a:spcBef>
                <a:spcPts val="500"/>
              </a:spcBef>
              <a:buSzPts val="2220"/>
            </a:pPr>
            <a:r>
              <a:rPr lang="en-US" sz="2400" dirty="0" err="1"/>
              <a:t>Altaviva</a:t>
            </a:r>
            <a:r>
              <a:rPr lang="en-US" sz="2400" dirty="0"/>
              <a:t>® - implantable tibial neurostimulation</a:t>
            </a:r>
            <a:endParaRPr sz="2400" dirty="0"/>
          </a:p>
        </p:txBody>
      </p:sp>
      <p:pic>
        <p:nvPicPr>
          <p:cNvPr id="405" name="Google Shape;405;p43" descr="C:\Users\Zarin\Desktop\urgent pc leg.jpg"/>
          <p:cNvPicPr preferRelativeResize="0"/>
          <p:nvPr/>
        </p:nvPicPr>
        <p:blipFill rotWithShape="1">
          <a:blip r:embed="rId3">
            <a:alphaModFix/>
          </a:blip>
          <a:srcRect/>
          <a:stretch/>
        </p:blipFill>
        <p:spPr>
          <a:xfrm>
            <a:off x="827545" y="4001294"/>
            <a:ext cx="2359025" cy="1887537"/>
          </a:xfrm>
          <a:prstGeom prst="rect">
            <a:avLst/>
          </a:prstGeom>
          <a:noFill/>
          <a:ln w="12700" cap="flat" cmpd="sng">
            <a:solidFill>
              <a:schemeClr val="dk1"/>
            </a:solidFill>
            <a:prstDash val="solid"/>
            <a:miter lim="800000"/>
            <a:headEnd type="none" w="sm" len="sm"/>
            <a:tailEnd type="none" w="sm" len="sm"/>
          </a:ln>
        </p:spPr>
      </p:pic>
      <p:pic>
        <p:nvPicPr>
          <p:cNvPr id="406" name="Google Shape;406;p43"/>
          <p:cNvPicPr preferRelativeResize="0"/>
          <p:nvPr/>
        </p:nvPicPr>
        <p:blipFill rotWithShape="1">
          <a:blip r:embed="rId4">
            <a:alphaModFix/>
          </a:blip>
          <a:srcRect/>
          <a:stretch/>
        </p:blipFill>
        <p:spPr>
          <a:xfrm>
            <a:off x="8855065" y="4001294"/>
            <a:ext cx="2498735" cy="1864520"/>
          </a:xfrm>
          <a:prstGeom prst="rect">
            <a:avLst/>
          </a:prstGeom>
          <a:noFill/>
          <a:ln w="12700" cap="flat" cmpd="sng">
            <a:solidFill>
              <a:schemeClr val="dk1"/>
            </a:solidFill>
            <a:prstDash val="solid"/>
            <a:miter lim="800000"/>
            <a:headEnd type="none" w="sm" len="sm"/>
            <a:tailEnd type="none" w="sm" len="sm"/>
          </a:ln>
        </p:spPr>
      </p:pic>
      <p:pic>
        <p:nvPicPr>
          <p:cNvPr id="407" name="Google Shape;407;p43" descr="Staged 2"/>
          <p:cNvPicPr preferRelativeResize="0"/>
          <p:nvPr/>
        </p:nvPicPr>
        <p:blipFill rotWithShape="1">
          <a:blip r:embed="rId5">
            <a:alphaModFix/>
          </a:blip>
          <a:srcRect l="4500" t="5867" r="7001" b="5866"/>
          <a:stretch/>
        </p:blipFill>
        <p:spPr>
          <a:xfrm>
            <a:off x="6274460" y="4024311"/>
            <a:ext cx="2027380" cy="1864520"/>
          </a:xfrm>
          <a:prstGeom prst="rect">
            <a:avLst/>
          </a:prstGeom>
          <a:noFill/>
          <a:ln w="25400" cap="flat" cmpd="sng">
            <a:solidFill>
              <a:schemeClr val="lt2"/>
            </a:solidFill>
            <a:prstDash val="solid"/>
            <a:miter lim="800000"/>
            <a:headEnd type="none" w="sm" len="sm"/>
            <a:tailEnd type="none" w="sm" len="sm"/>
          </a:ln>
        </p:spPr>
      </p:pic>
      <p:pic>
        <p:nvPicPr>
          <p:cNvPr id="408" name="Google Shape;408;p43" descr="interstim-procedure.jpg"/>
          <p:cNvPicPr preferRelativeResize="0"/>
          <p:nvPr/>
        </p:nvPicPr>
        <p:blipFill rotWithShape="1">
          <a:blip r:embed="rId6">
            <a:alphaModFix/>
          </a:blip>
          <a:srcRect r="12618" b="6504"/>
          <a:stretch/>
        </p:blipFill>
        <p:spPr>
          <a:xfrm>
            <a:off x="3739795" y="4001294"/>
            <a:ext cx="1981441" cy="1864520"/>
          </a:xfrm>
          <a:prstGeom prst="rect">
            <a:avLst/>
          </a:prstGeom>
          <a:noFill/>
          <a:ln w="12700" cap="flat" cmpd="sng">
            <a:solidFill>
              <a:schemeClr val="dk1"/>
            </a:solidFill>
            <a:prstDash val="solid"/>
            <a:miter lim="800000"/>
            <a:headEnd type="none" w="sm" len="sm"/>
            <a:tailEnd type="none" w="sm" len="sm"/>
          </a:ln>
        </p:spPr>
      </p:pic>
      <p:sp>
        <p:nvSpPr>
          <p:cNvPr id="409" name="Google Shape;409;p43"/>
          <p:cNvSpPr txBox="1"/>
          <p:nvPr/>
        </p:nvSpPr>
        <p:spPr>
          <a:xfrm>
            <a:off x="7343612" y="5888831"/>
            <a:ext cx="112907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Calibri"/>
                <a:ea typeface="Calibri"/>
                <a:cs typeface="Calibri"/>
                <a:sym typeface="Calibri"/>
              </a:rPr>
              <a:t>Medtronic, Inc.</a:t>
            </a:r>
            <a:endParaRPr/>
          </a:p>
        </p:txBody>
      </p:sp>
      <p:sp>
        <p:nvSpPr>
          <p:cNvPr id="410" name="Google Shape;410;p43"/>
          <p:cNvSpPr txBox="1"/>
          <p:nvPr/>
        </p:nvSpPr>
        <p:spPr>
          <a:xfrm>
            <a:off x="4730515" y="5888831"/>
            <a:ext cx="106915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Calibri"/>
                <a:ea typeface="Calibri"/>
                <a:cs typeface="Calibri"/>
                <a:sym typeface="Calibri"/>
              </a:rPr>
              <a:t>Medtronic, Inc.</a:t>
            </a:r>
            <a:endParaRPr/>
          </a:p>
        </p:txBody>
      </p:sp>
      <p:sp>
        <p:nvSpPr>
          <p:cNvPr id="411" name="Google Shape;411;p43"/>
          <p:cNvSpPr txBox="1"/>
          <p:nvPr/>
        </p:nvSpPr>
        <p:spPr>
          <a:xfrm>
            <a:off x="10680377" y="5865814"/>
            <a:ext cx="75529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Calibri"/>
                <a:ea typeface="Calibri"/>
                <a:cs typeface="Calibri"/>
                <a:sym typeface="Calibri"/>
              </a:rPr>
              <a:t>Icord.org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8" name="Google Shape;41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Diagnosis &amp; Treatment Algorithm</a:t>
            </a:r>
            <a:endParaRPr/>
          </a:p>
        </p:txBody>
      </p:sp>
      <p:sp>
        <p:nvSpPr>
          <p:cNvPr id="419" name="Google Shape;419;p44"/>
          <p:cNvSpPr txBox="1">
            <a:spLocks noGrp="1"/>
          </p:cNvSpPr>
          <p:nvPr>
            <p:ph type="body" idx="1"/>
          </p:nvPr>
        </p:nvSpPr>
        <p:spPr>
          <a:xfrm>
            <a:off x="838200" y="1769242"/>
            <a:ext cx="4340943" cy="4351338"/>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US" dirty="0"/>
              <a:t>AUA/SUFU guidelines on non-neurogenic </a:t>
            </a:r>
            <a:r>
              <a:rPr lang="en-US"/>
              <a:t>overactive bladder in adults</a:t>
            </a:r>
            <a:endParaRPr dirty="0"/>
          </a:p>
        </p:txBody>
      </p:sp>
      <p:pic>
        <p:nvPicPr>
          <p:cNvPr id="2" name="Picture 1" descr="A diagram of a patient&amp;#39;s treatment&#10;&#10;AI-generated content may be incorrect.">
            <a:extLst>
              <a:ext uri="{FF2B5EF4-FFF2-40B4-BE49-F238E27FC236}">
                <a16:creationId xmlns:a16="http://schemas.microsoft.com/office/drawing/2014/main" id="{83269B8A-7270-6791-451B-45DA5D9B56AA}"/>
              </a:ext>
            </a:extLst>
          </p:cNvPr>
          <p:cNvPicPr>
            <a:picLocks noChangeAspect="1"/>
          </p:cNvPicPr>
          <p:nvPr/>
        </p:nvPicPr>
        <p:blipFill>
          <a:blip r:embed="rId3"/>
          <a:stretch>
            <a:fillRect/>
          </a:stretch>
        </p:blipFill>
        <p:spPr>
          <a:xfrm>
            <a:off x="6099162" y="1665513"/>
            <a:ext cx="5327676" cy="421277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653A2"/>
              </a:buClr>
              <a:buSzPts val="6000"/>
              <a:buFont typeface="Montserrat"/>
              <a:buNone/>
            </a:pPr>
            <a:r>
              <a:rPr lang="en-US">
                <a:solidFill>
                  <a:srgbClr val="0653A2"/>
                </a:solidFill>
              </a:rPr>
              <a:t>Pelvic Organ Prolapse (POP)</a:t>
            </a:r>
            <a:endParaRPr/>
          </a:p>
        </p:txBody>
      </p:sp>
      <p:sp>
        <p:nvSpPr>
          <p:cNvPr id="425" name="Google Shape;425;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44403F"/>
              </a:buClr>
              <a:buSzPts val="2400"/>
              <a:buNone/>
            </a:pPr>
            <a:endParaRPr>
              <a:latin typeface="Arial"/>
              <a:ea typeface="Arial"/>
              <a:cs typeface="Arial"/>
              <a:sym typeface="Arial"/>
            </a:endParaRPr>
          </a:p>
          <a:p>
            <a:pPr marL="0" lvl="0" indent="0" algn="ctr" rtl="0">
              <a:lnSpc>
                <a:spcPct val="90000"/>
              </a:lnSpc>
              <a:spcBef>
                <a:spcPts val="1000"/>
              </a:spcBef>
              <a:spcAft>
                <a:spcPts val="0"/>
              </a:spcAft>
              <a:buClr>
                <a:srgbClr val="44403F"/>
              </a:buClr>
              <a:buSzPts val="2400"/>
              <a:buNone/>
            </a:pPr>
            <a:endParaRPr>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46"/>
          <p:cNvPicPr preferRelativeResize="0"/>
          <p:nvPr/>
        </p:nvPicPr>
        <p:blipFill rotWithShape="1">
          <a:blip r:embed="rId3">
            <a:alphaModFix/>
          </a:blip>
          <a:srcRect b="12035"/>
          <a:stretch/>
        </p:blipFill>
        <p:spPr>
          <a:xfrm>
            <a:off x="643573" y="2012891"/>
            <a:ext cx="3512053" cy="3471883"/>
          </a:xfrm>
          <a:prstGeom prst="rect">
            <a:avLst/>
          </a:prstGeom>
          <a:noFill/>
          <a:ln>
            <a:noFill/>
          </a:ln>
        </p:spPr>
      </p:pic>
      <p:pic>
        <p:nvPicPr>
          <p:cNvPr id="432" name="Google Shape;432;p46"/>
          <p:cNvPicPr preferRelativeResize="0"/>
          <p:nvPr/>
        </p:nvPicPr>
        <p:blipFill rotWithShape="1">
          <a:blip r:embed="rId4">
            <a:alphaModFix/>
          </a:blip>
          <a:srcRect b="10108"/>
          <a:stretch/>
        </p:blipFill>
        <p:spPr>
          <a:xfrm>
            <a:off x="4444998" y="2012892"/>
            <a:ext cx="3345872" cy="3471882"/>
          </a:xfrm>
          <a:prstGeom prst="rect">
            <a:avLst/>
          </a:prstGeom>
          <a:noFill/>
          <a:ln>
            <a:noFill/>
          </a:ln>
        </p:spPr>
      </p:pic>
      <p:pic>
        <p:nvPicPr>
          <p:cNvPr id="433" name="Google Shape;433;p46"/>
          <p:cNvPicPr preferRelativeResize="0"/>
          <p:nvPr/>
        </p:nvPicPr>
        <p:blipFill rotWithShape="1">
          <a:blip r:embed="rId5">
            <a:alphaModFix/>
          </a:blip>
          <a:srcRect b="7382"/>
          <a:stretch/>
        </p:blipFill>
        <p:spPr>
          <a:xfrm>
            <a:off x="8080242" y="2012892"/>
            <a:ext cx="3273558" cy="3471882"/>
          </a:xfrm>
          <a:prstGeom prst="rect">
            <a:avLst/>
          </a:prstGeom>
          <a:noFill/>
          <a:ln>
            <a:noFill/>
          </a:ln>
        </p:spPr>
      </p:pic>
      <p:sp>
        <p:nvSpPr>
          <p:cNvPr id="434" name="Google Shape;434;p46"/>
          <p:cNvSpPr/>
          <p:nvPr/>
        </p:nvSpPr>
        <p:spPr>
          <a:xfrm>
            <a:off x="2063839" y="1981201"/>
            <a:ext cx="8082567" cy="3790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435" name="Google Shape;435;p46"/>
          <p:cNvSpPr txBox="1"/>
          <p:nvPr/>
        </p:nvSpPr>
        <p:spPr>
          <a:xfrm>
            <a:off x="8399060" y="1925760"/>
            <a:ext cx="273533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44403F"/>
                </a:solidFill>
                <a:latin typeface="Montserrat"/>
                <a:ea typeface="Montserrat"/>
                <a:cs typeface="Montserrat"/>
                <a:sym typeface="Montserrat"/>
              </a:rPr>
              <a:t>Uterine Prolapse</a:t>
            </a:r>
            <a:endParaRPr/>
          </a:p>
        </p:txBody>
      </p:sp>
      <p:sp>
        <p:nvSpPr>
          <p:cNvPr id="436" name="Google Shape;436;p46"/>
          <p:cNvSpPr txBox="1"/>
          <p:nvPr/>
        </p:nvSpPr>
        <p:spPr>
          <a:xfrm>
            <a:off x="4611892" y="1925760"/>
            <a:ext cx="299170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44403F"/>
                </a:solidFill>
                <a:latin typeface="Montserrat"/>
                <a:ea typeface="Montserrat"/>
                <a:cs typeface="Montserrat"/>
                <a:sym typeface="Montserrat"/>
              </a:rPr>
              <a:t>Rectocele</a:t>
            </a:r>
            <a:endParaRPr/>
          </a:p>
        </p:txBody>
      </p:sp>
      <p:sp>
        <p:nvSpPr>
          <p:cNvPr id="437" name="Google Shape;437;p46"/>
          <p:cNvSpPr txBox="1"/>
          <p:nvPr/>
        </p:nvSpPr>
        <p:spPr>
          <a:xfrm>
            <a:off x="838200" y="1925760"/>
            <a:ext cx="297822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44403F"/>
                </a:solidFill>
                <a:latin typeface="Montserrat"/>
                <a:ea typeface="Montserrat"/>
                <a:cs typeface="Montserrat"/>
                <a:sym typeface="Montserrat"/>
              </a:rPr>
              <a:t>Cystocele</a:t>
            </a:r>
            <a:endParaRPr/>
          </a:p>
        </p:txBody>
      </p:sp>
      <p:sp>
        <p:nvSpPr>
          <p:cNvPr id="438" name="Google Shape;438;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4403F"/>
              </a:buClr>
              <a:buSzPts val="4400"/>
              <a:buFont typeface="Montserrat"/>
              <a:buNone/>
            </a:pPr>
            <a:r>
              <a:rPr lang="en-US"/>
              <a:t>POP—Anatomy Basics</a:t>
            </a:r>
            <a:endParaRPr/>
          </a:p>
        </p:txBody>
      </p:sp>
      <p:sp>
        <p:nvSpPr>
          <p:cNvPr id="439" name="Google Shape;439;p46"/>
          <p:cNvSpPr txBox="1">
            <a:spLocks noGrp="1"/>
          </p:cNvSpPr>
          <p:nvPr>
            <p:ph type="body" idx="1"/>
          </p:nvPr>
        </p:nvSpPr>
        <p:spPr>
          <a:xfrm>
            <a:off x="1300316" y="3113651"/>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44403F"/>
              </a:buClr>
              <a:buSzPts val="2600"/>
              <a:buNone/>
            </a:pPr>
            <a:endParaRPr sz="2600"/>
          </a:p>
          <a:p>
            <a:pPr marL="0" lvl="0" indent="0" algn="l" rtl="0">
              <a:lnSpc>
                <a:spcPct val="90000"/>
              </a:lnSpc>
              <a:spcBef>
                <a:spcPts val="1000"/>
              </a:spcBef>
              <a:spcAft>
                <a:spcPts val="0"/>
              </a:spcAft>
              <a:buClr>
                <a:srgbClr val="44403F"/>
              </a:buClr>
              <a:buSzPts val="28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500"/>
                                        <p:tgtEl>
                                          <p:spTgt spid="437"/>
                                        </p:tgtEl>
                                      </p:cBhvr>
                                    </p:animEffect>
                                  </p:childTnLst>
                                </p:cTn>
                              </p:par>
                              <p:par>
                                <p:cTn id="8" presetID="10" presetClass="entr" presetSubtype="0" fill="hold" nodeType="withEffect">
                                  <p:stCondLst>
                                    <p:cond delay="0"/>
                                  </p:stCondLst>
                                  <p:childTnLst>
                                    <p:set>
                                      <p:cBhvr>
                                        <p:cTn id="9" dur="1" fill="hold">
                                          <p:stCondLst>
                                            <p:cond delay="0"/>
                                          </p:stCondLst>
                                        </p:cTn>
                                        <p:tgtEl>
                                          <p:spTgt spid="436"/>
                                        </p:tgtEl>
                                        <p:attrNameLst>
                                          <p:attrName>style.visibility</p:attrName>
                                        </p:attrNameLst>
                                      </p:cBhvr>
                                      <p:to>
                                        <p:strVal val="visible"/>
                                      </p:to>
                                    </p:set>
                                    <p:animEffect transition="in" filter="fade">
                                      <p:cBhvr>
                                        <p:cTn id="10" dur="500"/>
                                        <p:tgtEl>
                                          <p:spTgt spid="436"/>
                                        </p:tgtEl>
                                      </p:cBhvr>
                                    </p:animEffect>
                                  </p:childTnLst>
                                </p:cTn>
                              </p:par>
                              <p:par>
                                <p:cTn id="11" presetID="10" presetClass="entr" presetSubtype="0" fill="hold" nodeType="withEffect">
                                  <p:stCondLst>
                                    <p:cond delay="0"/>
                                  </p:stCondLst>
                                  <p:childTnLst>
                                    <p:set>
                                      <p:cBhvr>
                                        <p:cTn id="12" dur="1" fill="hold">
                                          <p:stCondLst>
                                            <p:cond delay="0"/>
                                          </p:stCondLst>
                                        </p:cTn>
                                        <p:tgtEl>
                                          <p:spTgt spid="435"/>
                                        </p:tgtEl>
                                        <p:attrNameLst>
                                          <p:attrName>style.visibility</p:attrName>
                                        </p:attrNameLst>
                                      </p:cBhvr>
                                      <p:to>
                                        <p:strVal val="visible"/>
                                      </p:to>
                                    </p:set>
                                    <p:animEffect transition="in" filter="fade">
                                      <p:cBhvr>
                                        <p:cTn id="13" dur="5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Risk Factors</a:t>
            </a:r>
            <a:endParaRPr/>
          </a:p>
        </p:txBody>
      </p:sp>
      <p:sp>
        <p:nvSpPr>
          <p:cNvPr id="446" name="Google Shape;446;p47"/>
          <p:cNvSpPr txBox="1">
            <a:spLocks noGrp="1"/>
          </p:cNvSpPr>
          <p:nvPr>
            <p:ph type="body" idx="4294967295"/>
          </p:nvPr>
        </p:nvSpPr>
        <p:spPr>
          <a:xfrm>
            <a:off x="838200" y="1835253"/>
            <a:ext cx="5257800" cy="4051300"/>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rgbClr val="44403F"/>
              </a:buClr>
              <a:buSzPts val="2380"/>
              <a:buChar char="•"/>
            </a:pPr>
            <a:r>
              <a:rPr lang="en-US" sz="2380" dirty="0"/>
              <a:t>Age</a:t>
            </a:r>
            <a:endParaRPr dirty="0"/>
          </a:p>
          <a:p>
            <a:pPr marL="228600" lvl="0" indent="-228600" algn="l" rtl="0">
              <a:lnSpc>
                <a:spcPct val="70000"/>
              </a:lnSpc>
              <a:spcBef>
                <a:spcPts val="1000"/>
              </a:spcBef>
              <a:spcAft>
                <a:spcPts val="0"/>
              </a:spcAft>
              <a:buClr>
                <a:srgbClr val="44403F"/>
              </a:buClr>
              <a:buSzPts val="2380"/>
              <a:buChar char="•"/>
            </a:pPr>
            <a:r>
              <a:rPr lang="en-US" sz="2380" dirty="0"/>
              <a:t>BMI</a:t>
            </a:r>
            <a:endParaRPr dirty="0"/>
          </a:p>
          <a:p>
            <a:pPr marL="228600" lvl="0" indent="-228600" algn="l" rtl="0">
              <a:lnSpc>
                <a:spcPct val="70000"/>
              </a:lnSpc>
              <a:spcBef>
                <a:spcPts val="1000"/>
              </a:spcBef>
              <a:spcAft>
                <a:spcPts val="0"/>
              </a:spcAft>
              <a:buClr>
                <a:srgbClr val="44403F"/>
              </a:buClr>
              <a:buSzPts val="2380"/>
              <a:buChar char="•"/>
            </a:pPr>
            <a:r>
              <a:rPr lang="en-US" sz="2380" dirty="0"/>
              <a:t>Parity</a:t>
            </a:r>
            <a:endParaRPr dirty="0"/>
          </a:p>
          <a:p>
            <a:pPr marL="228600" lvl="0" indent="-228600" algn="l" rtl="0">
              <a:lnSpc>
                <a:spcPct val="70000"/>
              </a:lnSpc>
              <a:spcBef>
                <a:spcPts val="1000"/>
              </a:spcBef>
              <a:spcAft>
                <a:spcPts val="0"/>
              </a:spcAft>
              <a:buClr>
                <a:srgbClr val="44403F"/>
              </a:buClr>
              <a:buSzPts val="2380"/>
              <a:buChar char="•"/>
            </a:pPr>
            <a:r>
              <a:rPr lang="en-US" sz="2380" dirty="0"/>
              <a:t>Large babies</a:t>
            </a:r>
            <a:endParaRPr dirty="0"/>
          </a:p>
          <a:p>
            <a:pPr marL="228600" lvl="0" indent="-228600" algn="l" rtl="0">
              <a:lnSpc>
                <a:spcPct val="70000"/>
              </a:lnSpc>
              <a:spcBef>
                <a:spcPts val="1000"/>
              </a:spcBef>
              <a:spcAft>
                <a:spcPts val="0"/>
              </a:spcAft>
              <a:buClr>
                <a:srgbClr val="44403F"/>
              </a:buClr>
              <a:buSzPts val="2380"/>
              <a:buChar char="•"/>
            </a:pPr>
            <a:r>
              <a:rPr lang="en-US" sz="2380" dirty="0"/>
              <a:t>Prolonged labor </a:t>
            </a:r>
            <a:endParaRPr dirty="0"/>
          </a:p>
          <a:p>
            <a:pPr marL="228600" lvl="0" indent="-228600" algn="l" rtl="0">
              <a:lnSpc>
                <a:spcPct val="70000"/>
              </a:lnSpc>
              <a:spcBef>
                <a:spcPts val="1000"/>
              </a:spcBef>
              <a:spcAft>
                <a:spcPts val="0"/>
              </a:spcAft>
              <a:buClr>
                <a:srgbClr val="44403F"/>
              </a:buClr>
              <a:buSzPts val="2380"/>
              <a:buChar char="•"/>
            </a:pPr>
            <a:r>
              <a:rPr lang="en-US" sz="2380" dirty="0"/>
              <a:t>Operative delivery</a:t>
            </a:r>
            <a:endParaRPr dirty="0"/>
          </a:p>
          <a:p>
            <a:pPr marL="228600" lvl="0" indent="-228600" algn="l" rtl="0">
              <a:lnSpc>
                <a:spcPct val="70000"/>
              </a:lnSpc>
              <a:spcBef>
                <a:spcPts val="1000"/>
              </a:spcBef>
              <a:spcAft>
                <a:spcPts val="0"/>
              </a:spcAft>
              <a:buClr>
                <a:srgbClr val="44403F"/>
              </a:buClr>
              <a:buSzPts val="2380"/>
              <a:buChar char="•"/>
            </a:pPr>
            <a:r>
              <a:rPr lang="en-US" sz="2380" dirty="0"/>
              <a:t>Genetics</a:t>
            </a:r>
            <a:endParaRPr dirty="0"/>
          </a:p>
          <a:p>
            <a:pPr marL="228600" lvl="0" indent="-228600" algn="l" rtl="0">
              <a:lnSpc>
                <a:spcPct val="70000"/>
              </a:lnSpc>
              <a:spcBef>
                <a:spcPts val="1000"/>
              </a:spcBef>
              <a:spcAft>
                <a:spcPts val="0"/>
              </a:spcAft>
              <a:buClr>
                <a:srgbClr val="44403F"/>
              </a:buClr>
              <a:buSzPts val="2380"/>
              <a:buChar char="•"/>
            </a:pPr>
            <a:r>
              <a:rPr lang="en-US" sz="2380" dirty="0"/>
              <a:t>Connective tissue disease (EDS)</a:t>
            </a:r>
            <a:endParaRPr dirty="0"/>
          </a:p>
          <a:p>
            <a:pPr marL="228600" lvl="0" indent="-228600" algn="l" rtl="0">
              <a:lnSpc>
                <a:spcPct val="70000"/>
              </a:lnSpc>
              <a:spcBef>
                <a:spcPts val="1000"/>
              </a:spcBef>
              <a:spcAft>
                <a:spcPts val="0"/>
              </a:spcAft>
              <a:buClr>
                <a:srgbClr val="44403F"/>
              </a:buClr>
              <a:buSzPts val="2380"/>
              <a:buChar char="•"/>
            </a:pPr>
            <a:r>
              <a:rPr lang="en-US" sz="2380" dirty="0"/>
              <a:t>Pelvic surgery</a:t>
            </a:r>
            <a:endParaRPr dirty="0"/>
          </a:p>
          <a:p>
            <a:pPr marL="228600" lvl="0" indent="-228600" algn="l" rtl="0">
              <a:lnSpc>
                <a:spcPct val="70000"/>
              </a:lnSpc>
              <a:spcBef>
                <a:spcPts val="1000"/>
              </a:spcBef>
              <a:spcAft>
                <a:spcPts val="0"/>
              </a:spcAft>
              <a:buClr>
                <a:srgbClr val="44403F"/>
              </a:buClr>
              <a:buSzPts val="2380"/>
              <a:buChar char="•"/>
            </a:pPr>
            <a:r>
              <a:rPr lang="en-US" sz="2380" dirty="0"/>
              <a:t>Menopause/hormonal status</a:t>
            </a:r>
            <a:endParaRPr dirty="0"/>
          </a:p>
          <a:p>
            <a:pPr marL="228600" lvl="0" indent="-77470" algn="l" rtl="0">
              <a:lnSpc>
                <a:spcPct val="70000"/>
              </a:lnSpc>
              <a:spcBef>
                <a:spcPts val="1000"/>
              </a:spcBef>
              <a:spcAft>
                <a:spcPts val="0"/>
              </a:spcAft>
              <a:buClr>
                <a:srgbClr val="44403F"/>
              </a:buClr>
              <a:buSzPts val="2380"/>
              <a:buNone/>
            </a:pPr>
            <a:endParaRPr sz="2380" dirty="0"/>
          </a:p>
          <a:p>
            <a:pPr marL="228600" lvl="0" indent="-77470" algn="l" rtl="0">
              <a:lnSpc>
                <a:spcPct val="70000"/>
              </a:lnSpc>
              <a:spcBef>
                <a:spcPts val="1000"/>
              </a:spcBef>
              <a:spcAft>
                <a:spcPts val="0"/>
              </a:spcAft>
              <a:buClr>
                <a:srgbClr val="44403F"/>
              </a:buClr>
              <a:buSzPts val="2380"/>
              <a:buNone/>
            </a:pPr>
            <a:endParaRPr sz="2380" dirty="0"/>
          </a:p>
          <a:p>
            <a:pPr marL="228600" lvl="0" indent="-77470" algn="l" rtl="0">
              <a:lnSpc>
                <a:spcPct val="70000"/>
              </a:lnSpc>
              <a:spcBef>
                <a:spcPts val="1000"/>
              </a:spcBef>
              <a:spcAft>
                <a:spcPts val="0"/>
              </a:spcAft>
              <a:buClr>
                <a:srgbClr val="44403F"/>
              </a:buClr>
              <a:buSzPts val="2380"/>
              <a:buNone/>
            </a:pPr>
            <a:endParaRPr sz="238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4403F"/>
              </a:buClr>
              <a:buSzPts val="4400"/>
              <a:buFont typeface="Montserrat"/>
              <a:buNone/>
            </a:pPr>
            <a:r>
              <a:rPr lang="en-US"/>
              <a:t>Evaluation: History</a:t>
            </a:r>
            <a:endParaRPr/>
          </a:p>
        </p:txBody>
      </p:sp>
      <p:sp>
        <p:nvSpPr>
          <p:cNvPr id="454" name="Google Shape;454;p48"/>
          <p:cNvSpPr txBox="1">
            <a:spLocks noGrp="1"/>
          </p:cNvSpPr>
          <p:nvPr>
            <p:ph type="body" idx="1"/>
          </p:nvPr>
        </p:nvSpPr>
        <p:spPr>
          <a:xfrm>
            <a:off x="838200" y="1825625"/>
            <a:ext cx="10515600" cy="3995072"/>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rgbClr val="44403F"/>
              </a:buClr>
              <a:buSzPts val="2590"/>
              <a:buChar char="•"/>
            </a:pPr>
            <a:r>
              <a:rPr lang="en-US" sz="2590" dirty="0"/>
              <a:t>Simplest screen: “Do you feel or see a bulge coming out of the vagina?”</a:t>
            </a:r>
            <a:endParaRPr dirty="0"/>
          </a:p>
          <a:p>
            <a:pPr marL="457200" lvl="0" indent="-457200" algn="l" rtl="0">
              <a:lnSpc>
                <a:spcPct val="90000"/>
              </a:lnSpc>
              <a:spcBef>
                <a:spcPts val="1000"/>
              </a:spcBef>
              <a:spcAft>
                <a:spcPts val="0"/>
              </a:spcAft>
              <a:buClr>
                <a:srgbClr val="44403F"/>
              </a:buClr>
              <a:buSzPts val="2590"/>
              <a:buChar char="•"/>
            </a:pPr>
            <a:r>
              <a:rPr lang="en-US" sz="2590" dirty="0"/>
              <a:t>History:</a:t>
            </a:r>
            <a:endParaRPr dirty="0"/>
          </a:p>
          <a:p>
            <a:pPr marL="685800" lvl="1" indent="-228600" algn="l" rtl="0">
              <a:lnSpc>
                <a:spcPct val="90000"/>
              </a:lnSpc>
              <a:spcBef>
                <a:spcPts val="500"/>
              </a:spcBef>
              <a:spcAft>
                <a:spcPts val="0"/>
              </a:spcAft>
              <a:buClr>
                <a:srgbClr val="44403F"/>
              </a:buClr>
              <a:buSzPts val="2220"/>
              <a:buChar char="•"/>
            </a:pPr>
            <a:r>
              <a:rPr lang="en-US" sz="2220" dirty="0"/>
              <a:t>Medical, surgical, obstetric, gynecologic, sexual, social (gauge how this affects their daily life)</a:t>
            </a:r>
            <a:endParaRPr dirty="0"/>
          </a:p>
          <a:p>
            <a:pPr marL="457200" lvl="0" indent="-457200" algn="l" rtl="0">
              <a:lnSpc>
                <a:spcPct val="90000"/>
              </a:lnSpc>
              <a:spcBef>
                <a:spcPts val="1000"/>
              </a:spcBef>
              <a:spcAft>
                <a:spcPts val="0"/>
              </a:spcAft>
              <a:buClr>
                <a:srgbClr val="44403F"/>
              </a:buClr>
              <a:buSzPts val="2590"/>
              <a:buChar char="•"/>
            </a:pPr>
            <a:r>
              <a:rPr lang="en-US" sz="2590" dirty="0"/>
              <a:t>Symptomatic? Bothersome?</a:t>
            </a:r>
            <a:endParaRPr dirty="0"/>
          </a:p>
          <a:p>
            <a:pPr marL="914400" lvl="1" indent="-457200" algn="l" rtl="0">
              <a:lnSpc>
                <a:spcPct val="90000"/>
              </a:lnSpc>
              <a:spcBef>
                <a:spcPts val="500"/>
              </a:spcBef>
              <a:spcAft>
                <a:spcPts val="0"/>
              </a:spcAft>
              <a:buClr>
                <a:srgbClr val="44403F"/>
              </a:buClr>
              <a:buSzPts val="2220"/>
              <a:buChar char="•"/>
            </a:pPr>
            <a:r>
              <a:rPr lang="en-US" sz="2220" dirty="0"/>
              <a:t>Pelvic pressure and bulge</a:t>
            </a:r>
            <a:endParaRPr dirty="0"/>
          </a:p>
          <a:p>
            <a:pPr marL="914400" lvl="1" indent="-457200" algn="l" rtl="0">
              <a:lnSpc>
                <a:spcPct val="90000"/>
              </a:lnSpc>
              <a:spcBef>
                <a:spcPts val="500"/>
              </a:spcBef>
              <a:spcAft>
                <a:spcPts val="0"/>
              </a:spcAft>
              <a:buClr>
                <a:srgbClr val="44403F"/>
              </a:buClr>
              <a:buSzPts val="2220"/>
              <a:buChar char="•"/>
            </a:pPr>
            <a:r>
              <a:rPr lang="en-US" sz="2220" dirty="0"/>
              <a:t>Urinary: difficulty emptying, positional voiding</a:t>
            </a:r>
            <a:endParaRPr dirty="0"/>
          </a:p>
          <a:p>
            <a:pPr marL="914400" lvl="1" indent="-457200" algn="l" rtl="0">
              <a:lnSpc>
                <a:spcPct val="90000"/>
              </a:lnSpc>
              <a:spcBef>
                <a:spcPts val="500"/>
              </a:spcBef>
              <a:spcAft>
                <a:spcPts val="0"/>
              </a:spcAft>
              <a:buClr>
                <a:srgbClr val="44403F"/>
              </a:buClr>
              <a:buSzPts val="2220"/>
              <a:buChar char="•"/>
            </a:pPr>
            <a:r>
              <a:rPr lang="en-US" sz="2220" dirty="0"/>
              <a:t>Defecatory: pushing, straining, splinting or manually evacuating</a:t>
            </a:r>
            <a:endParaRPr dirty="0"/>
          </a:p>
          <a:p>
            <a:pPr marL="914400" lvl="1" indent="-457200" algn="l" rtl="0">
              <a:lnSpc>
                <a:spcPct val="90000"/>
              </a:lnSpc>
              <a:spcBef>
                <a:spcPts val="500"/>
              </a:spcBef>
              <a:spcAft>
                <a:spcPts val="0"/>
              </a:spcAft>
              <a:buClr>
                <a:srgbClr val="44403F"/>
              </a:buClr>
              <a:buSzPts val="2220"/>
              <a:buChar char="•"/>
            </a:pPr>
            <a:r>
              <a:rPr lang="en-US" sz="2220" dirty="0"/>
              <a:t>Sexual Dysfunction: Active? Pain, embarrassment</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Evaluation: POP-Q Exam</a:t>
            </a:r>
            <a:endParaRPr/>
          </a:p>
        </p:txBody>
      </p:sp>
      <p:graphicFrame>
        <p:nvGraphicFramePr>
          <p:cNvPr id="461" name="Google Shape;461;p49"/>
          <p:cNvGraphicFramePr/>
          <p:nvPr/>
        </p:nvGraphicFramePr>
        <p:xfrm>
          <a:off x="838199" y="2021438"/>
          <a:ext cx="2517843" cy="3269397"/>
        </p:xfrm>
        <a:graphic>
          <a:graphicData uri="http://schemas.openxmlformats.org/presentationml/2006/ole">
            <mc:AlternateContent xmlns:mc="http://schemas.openxmlformats.org/markup-compatibility/2006">
              <mc:Choice xmlns:v="urn:schemas-microsoft-com:vml" Requires="v">
                <p:oleObj r:id="rId3" imgW="2517843" imgH="3269397" progId="Word.Document.8">
                  <p:embed/>
                </p:oleObj>
              </mc:Choice>
              <mc:Fallback>
                <p:oleObj r:id="rId3" imgW="2517843" imgH="3269397" progId="Word.Document.8">
                  <p:embed/>
                  <p:pic>
                    <p:nvPicPr>
                      <p:cNvPr id="461" name="Google Shape;461;p49"/>
                      <p:cNvPicPr preferRelativeResize="0"/>
                      <p:nvPr/>
                    </p:nvPicPr>
                    <p:blipFill rotWithShape="1">
                      <a:blip r:embed="rId4">
                        <a:alphaModFix/>
                      </a:blip>
                      <a:srcRect/>
                      <a:stretch/>
                    </p:blipFill>
                    <p:spPr>
                      <a:xfrm>
                        <a:off x="838199" y="2021438"/>
                        <a:ext cx="2517843" cy="3269397"/>
                      </a:xfrm>
                      <a:prstGeom prst="rect">
                        <a:avLst/>
                      </a:prstGeom>
                      <a:noFill/>
                      <a:ln>
                        <a:noFill/>
                      </a:ln>
                    </p:spPr>
                  </p:pic>
                </p:oleObj>
              </mc:Fallback>
            </mc:AlternateContent>
          </a:graphicData>
        </a:graphic>
      </p:graphicFrame>
      <p:graphicFrame>
        <p:nvGraphicFramePr>
          <p:cNvPr id="462" name="Google Shape;462;p49"/>
          <p:cNvGraphicFramePr/>
          <p:nvPr/>
        </p:nvGraphicFramePr>
        <p:xfrm>
          <a:off x="8342246" y="2021437"/>
          <a:ext cx="3011554" cy="2943535"/>
        </p:xfrm>
        <a:graphic>
          <a:graphicData uri="http://schemas.openxmlformats.org/presentationml/2006/ole">
            <mc:AlternateContent xmlns:mc="http://schemas.openxmlformats.org/markup-compatibility/2006">
              <mc:Choice xmlns:v="urn:schemas-microsoft-com:vml" Requires="v">
                <p:oleObj r:id="rId5" imgW="3011554" imgH="2943535" progId="Word.Document.8">
                  <p:embed/>
                </p:oleObj>
              </mc:Choice>
              <mc:Fallback>
                <p:oleObj r:id="rId5" imgW="3011554" imgH="2943535" progId="Word.Document.8">
                  <p:embed/>
                  <p:pic>
                    <p:nvPicPr>
                      <p:cNvPr id="462" name="Google Shape;462;p49"/>
                      <p:cNvPicPr preferRelativeResize="0"/>
                      <p:nvPr/>
                    </p:nvPicPr>
                    <p:blipFill rotWithShape="1">
                      <a:blip r:embed="rId6">
                        <a:alphaModFix/>
                      </a:blip>
                      <a:srcRect/>
                      <a:stretch/>
                    </p:blipFill>
                    <p:spPr>
                      <a:xfrm>
                        <a:off x="8342246" y="2021437"/>
                        <a:ext cx="3011554" cy="2943535"/>
                      </a:xfrm>
                      <a:prstGeom prst="rect">
                        <a:avLst/>
                      </a:prstGeom>
                      <a:noFill/>
                      <a:ln>
                        <a:noFill/>
                      </a:ln>
                    </p:spPr>
                  </p:pic>
                </p:oleObj>
              </mc:Fallback>
            </mc:AlternateContent>
          </a:graphicData>
        </a:graphic>
      </p:graphicFrame>
      <p:graphicFrame>
        <p:nvGraphicFramePr>
          <p:cNvPr id="463" name="Google Shape;463;p49"/>
          <p:cNvGraphicFramePr/>
          <p:nvPr/>
        </p:nvGraphicFramePr>
        <p:xfrm>
          <a:off x="4539468" y="2242977"/>
          <a:ext cx="3113064" cy="2500453"/>
        </p:xfrm>
        <a:graphic>
          <a:graphicData uri="http://schemas.openxmlformats.org/presentationml/2006/ole">
            <mc:AlternateContent xmlns:mc="http://schemas.openxmlformats.org/markup-compatibility/2006">
              <mc:Choice xmlns:v="urn:schemas-microsoft-com:vml" Requires="v">
                <p:oleObj r:id="rId7" imgW="3113064" imgH="2500453" progId="Word.Document.8">
                  <p:embed/>
                </p:oleObj>
              </mc:Choice>
              <mc:Fallback>
                <p:oleObj r:id="rId7" imgW="3113064" imgH="2500453" progId="Word.Document.8">
                  <p:embed/>
                  <p:pic>
                    <p:nvPicPr>
                      <p:cNvPr id="463" name="Google Shape;463;p49"/>
                      <p:cNvPicPr preferRelativeResize="0"/>
                      <p:nvPr/>
                    </p:nvPicPr>
                    <p:blipFill rotWithShape="1">
                      <a:blip r:embed="rId8">
                        <a:alphaModFix/>
                      </a:blip>
                      <a:srcRect/>
                      <a:stretch/>
                    </p:blipFill>
                    <p:spPr>
                      <a:xfrm>
                        <a:off x="4539468" y="2242977"/>
                        <a:ext cx="3113064" cy="2500453"/>
                      </a:xfrm>
                      <a:prstGeom prst="rect">
                        <a:avLst/>
                      </a:prstGeom>
                      <a:noFill/>
                      <a:ln>
                        <a:noFill/>
                      </a:ln>
                    </p:spPr>
                  </p:pic>
                </p:oleObj>
              </mc:Fallback>
            </mc:AlternateContent>
          </a:graphicData>
        </a:graphic>
      </p:graphicFrame>
      <p:sp>
        <p:nvSpPr>
          <p:cNvPr id="464" name="Google Shape;464;p49"/>
          <p:cNvSpPr txBox="1"/>
          <p:nvPr/>
        </p:nvSpPr>
        <p:spPr>
          <a:xfrm>
            <a:off x="838198" y="5442467"/>
            <a:ext cx="2517843" cy="38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44403F"/>
                </a:solidFill>
                <a:latin typeface="Montserrat"/>
                <a:ea typeface="Montserrat"/>
                <a:cs typeface="Montserrat"/>
                <a:sym typeface="Montserrat"/>
              </a:rPr>
              <a:t>Stage 2 </a:t>
            </a:r>
            <a:endParaRPr/>
          </a:p>
        </p:txBody>
      </p:sp>
      <p:sp>
        <p:nvSpPr>
          <p:cNvPr id="465" name="Google Shape;465;p49"/>
          <p:cNvSpPr txBox="1"/>
          <p:nvPr/>
        </p:nvSpPr>
        <p:spPr>
          <a:xfrm>
            <a:off x="4539468" y="5443119"/>
            <a:ext cx="308053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44403F"/>
                </a:solidFill>
                <a:latin typeface="Montserrat"/>
                <a:ea typeface="Montserrat"/>
                <a:cs typeface="Montserrat"/>
                <a:sym typeface="Montserrat"/>
              </a:rPr>
              <a:t>Stage 3 </a:t>
            </a:r>
            <a:endParaRPr/>
          </a:p>
        </p:txBody>
      </p:sp>
      <p:sp>
        <p:nvSpPr>
          <p:cNvPr id="466" name="Google Shape;466;p49"/>
          <p:cNvSpPr txBox="1"/>
          <p:nvPr/>
        </p:nvSpPr>
        <p:spPr>
          <a:xfrm>
            <a:off x="8342246" y="5442467"/>
            <a:ext cx="301155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44403F"/>
                </a:solidFill>
                <a:latin typeface="Montserrat"/>
                <a:ea typeface="Montserrat"/>
                <a:cs typeface="Montserrat"/>
                <a:sym typeface="Montserrat"/>
              </a:rPr>
              <a:t>Stage 4</a:t>
            </a:r>
            <a:endParaRPr/>
          </a:p>
        </p:txBody>
      </p:sp>
      <p:pic>
        <p:nvPicPr>
          <p:cNvPr id="467" name="Google Shape;467;p49"/>
          <p:cNvPicPr preferRelativeResize="0"/>
          <p:nvPr/>
        </p:nvPicPr>
        <p:blipFill rotWithShape="1">
          <a:blip r:embed="rId9">
            <a:alphaModFix/>
          </a:blip>
          <a:srcRect/>
          <a:stretch/>
        </p:blipFill>
        <p:spPr>
          <a:xfrm>
            <a:off x="3722024" y="1943724"/>
            <a:ext cx="4620222" cy="342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46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What is the URPS Scope of Practice?</a:t>
            </a:r>
            <a:endParaRPr dirty="0"/>
          </a:p>
        </p:txBody>
      </p:sp>
      <p:sp>
        <p:nvSpPr>
          <p:cNvPr id="100" name="Google Shape;100;p5"/>
          <p:cNvSpPr txBox="1">
            <a:spLocks noGrp="1"/>
          </p:cNvSpPr>
          <p:nvPr>
            <p:ph type="body" idx="1"/>
          </p:nvPr>
        </p:nvSpPr>
        <p:spPr>
          <a:xfrm>
            <a:off x="838200" y="1825625"/>
            <a:ext cx="10515600" cy="408046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44403F"/>
              </a:buClr>
              <a:buSzPts val="2220"/>
              <a:buFont typeface="Arial"/>
              <a:buChar char="•"/>
            </a:pPr>
            <a:r>
              <a:rPr lang="en-US" sz="2200" dirty="0"/>
              <a:t>We are trained in the evaluation, diagnosis, management and treatment of female pelvic floor disorders.  </a:t>
            </a:r>
            <a:br>
              <a:rPr lang="en-US" sz="2200" dirty="0"/>
            </a:br>
            <a:endParaRPr sz="2220" dirty="0"/>
          </a:p>
          <a:p>
            <a:pPr marL="285750" lvl="0" indent="-285750" algn="l" rtl="0">
              <a:lnSpc>
                <a:spcPct val="90000"/>
              </a:lnSpc>
              <a:spcBef>
                <a:spcPts val="1000"/>
              </a:spcBef>
              <a:spcAft>
                <a:spcPts val="0"/>
              </a:spcAft>
              <a:buClr>
                <a:srgbClr val="44403F"/>
              </a:buClr>
              <a:buSzPts val="2220"/>
              <a:buFont typeface="Arial"/>
              <a:buChar char="•"/>
            </a:pPr>
            <a:r>
              <a:rPr lang="en-US" sz="2220" dirty="0"/>
              <a:t>We are trained in the performance and interpretation of a wide range of laboratory, radiographic and interventional studies.</a:t>
            </a:r>
            <a:endParaRPr dirty="0"/>
          </a:p>
          <a:p>
            <a:pPr marL="742950" lvl="1" indent="-285750" algn="l" rtl="0">
              <a:lnSpc>
                <a:spcPct val="90000"/>
              </a:lnSpc>
              <a:spcBef>
                <a:spcPts val="500"/>
              </a:spcBef>
              <a:spcAft>
                <a:spcPts val="0"/>
              </a:spcAft>
              <a:buClr>
                <a:srgbClr val="44403F"/>
              </a:buClr>
              <a:buSzPts val="1850"/>
              <a:buFont typeface="Arial"/>
              <a:buChar char="•"/>
            </a:pPr>
            <a:r>
              <a:rPr lang="en-US" sz="1850" dirty="0"/>
              <a:t>Ex. urodynamic testing, cystoscopy, anorectal manometry, endoanal ultrasound</a:t>
            </a:r>
            <a:endParaRPr dirty="0"/>
          </a:p>
          <a:p>
            <a:pPr marL="742950" lvl="1" indent="-168275" algn="l" rtl="0">
              <a:lnSpc>
                <a:spcPct val="90000"/>
              </a:lnSpc>
              <a:spcBef>
                <a:spcPts val="500"/>
              </a:spcBef>
              <a:spcAft>
                <a:spcPts val="0"/>
              </a:spcAft>
              <a:buClr>
                <a:srgbClr val="44403F"/>
              </a:buClr>
              <a:buSzPts val="1850"/>
              <a:buFont typeface="Arial"/>
              <a:buNone/>
            </a:pPr>
            <a:endParaRPr sz="1850" dirty="0"/>
          </a:p>
          <a:p>
            <a:pPr marL="285750" lvl="1" indent="-285750" algn="l" rtl="0">
              <a:lnSpc>
                <a:spcPct val="90000"/>
              </a:lnSpc>
              <a:spcBef>
                <a:spcPts val="500"/>
              </a:spcBef>
              <a:spcAft>
                <a:spcPts val="0"/>
              </a:spcAft>
              <a:buClr>
                <a:srgbClr val="44403F"/>
              </a:buClr>
              <a:buSzPts val="2220"/>
              <a:buFont typeface="Arial"/>
              <a:buChar char="•"/>
            </a:pPr>
            <a:r>
              <a:rPr lang="en-US" sz="2200" dirty="0"/>
              <a:t>We formulate individualized plans that utilize medical, behavioral, non-surgical or surgical treatment options.</a:t>
            </a:r>
            <a:endParaRPr sz="2200" dirty="0"/>
          </a:p>
          <a:p>
            <a:pPr marL="285750" lvl="1" indent="-168275" algn="l" rtl="0">
              <a:lnSpc>
                <a:spcPct val="90000"/>
              </a:lnSpc>
              <a:spcBef>
                <a:spcPts val="500"/>
              </a:spcBef>
              <a:spcAft>
                <a:spcPts val="0"/>
              </a:spcAft>
              <a:buClr>
                <a:srgbClr val="44403F"/>
              </a:buClr>
              <a:buSzPts val="1850"/>
              <a:buFont typeface="Arial"/>
              <a:buNone/>
            </a:pPr>
            <a:endParaRPr sz="1850" dirty="0"/>
          </a:p>
          <a:p>
            <a:pPr marL="285750" lvl="1" indent="-285750" algn="l" rtl="0">
              <a:lnSpc>
                <a:spcPct val="90000"/>
              </a:lnSpc>
              <a:spcBef>
                <a:spcPts val="500"/>
              </a:spcBef>
              <a:spcAft>
                <a:spcPts val="0"/>
              </a:spcAft>
              <a:buClr>
                <a:srgbClr val="44403F"/>
              </a:buClr>
              <a:buSzPts val="2220"/>
              <a:buFont typeface="Arial"/>
              <a:buChar char="•"/>
            </a:pPr>
            <a:r>
              <a:rPr lang="en-US" sz="2220" dirty="0"/>
              <a:t>We promote women’s pelvic floor health through research and education.  </a:t>
            </a:r>
            <a:endParaRPr dirty="0"/>
          </a:p>
          <a:p>
            <a:pPr marL="228600" lvl="0" indent="-64135" algn="l" rtl="0">
              <a:lnSpc>
                <a:spcPct val="90000"/>
              </a:lnSpc>
              <a:spcBef>
                <a:spcPts val="1000"/>
              </a:spcBef>
              <a:spcAft>
                <a:spcPts val="0"/>
              </a:spcAft>
              <a:buClr>
                <a:srgbClr val="44403F"/>
              </a:buClr>
              <a:buSzPts val="2590"/>
              <a:buNone/>
            </a:pPr>
            <a:endParaRPr sz="2590" dirty="0"/>
          </a:p>
        </p:txBody>
      </p:sp>
      <p:sp>
        <p:nvSpPr>
          <p:cNvPr id="101" name="Google Shape;101;p5"/>
          <p:cNvSpPr txBox="1"/>
          <p:nvPr/>
        </p:nvSpPr>
        <p:spPr>
          <a:xfrm>
            <a:off x="7462684" y="5675257"/>
            <a:ext cx="48768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i="1" dirty="0">
                <a:solidFill>
                  <a:srgbClr val="44403F"/>
                </a:solidFill>
                <a:latin typeface="Arial"/>
                <a:ea typeface="Arial"/>
                <a:cs typeface="Arial"/>
                <a:sym typeface="Arial"/>
              </a:rPr>
              <a:t>AUGS 2016 Policy Statement for the FPMRS scope of practice</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POP Treatment Options</a:t>
            </a:r>
            <a:endParaRPr/>
          </a:p>
        </p:txBody>
      </p:sp>
      <p:sp>
        <p:nvSpPr>
          <p:cNvPr id="473" name="Google Shape;473;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Conservative (PFMT with or without PT)</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Non-surgical (pessary)</a:t>
            </a:r>
            <a:br>
              <a:rPr lang="en-US" dirty="0"/>
            </a:br>
            <a:endParaRPr dirty="0"/>
          </a:p>
          <a:p>
            <a:pPr marL="228600" lvl="0" indent="-228600" algn="l" rtl="0">
              <a:lnSpc>
                <a:spcPct val="90000"/>
              </a:lnSpc>
              <a:spcBef>
                <a:spcPts val="1000"/>
              </a:spcBef>
              <a:spcAft>
                <a:spcPts val="0"/>
              </a:spcAft>
              <a:buClr>
                <a:srgbClr val="44403F"/>
              </a:buClr>
              <a:buSzPts val="2800"/>
              <a:buChar char="•"/>
            </a:pPr>
            <a:r>
              <a:rPr lang="en-US" dirty="0"/>
              <a:t>Surgical </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Conservative Management	</a:t>
            </a:r>
            <a:endParaRPr/>
          </a:p>
        </p:txBody>
      </p:sp>
      <p:sp>
        <p:nvSpPr>
          <p:cNvPr id="480" name="Google Shape;480;p51"/>
          <p:cNvSpPr txBox="1">
            <a:spLocks noGrp="1"/>
          </p:cNvSpPr>
          <p:nvPr>
            <p:ph type="body" idx="1"/>
          </p:nvPr>
        </p:nvSpPr>
        <p:spPr>
          <a:xfrm>
            <a:off x="838200" y="1825625"/>
            <a:ext cx="10515600" cy="3972060"/>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rgbClr val="44403F"/>
              </a:buClr>
              <a:buSzPts val="2380"/>
              <a:buChar char="•"/>
            </a:pPr>
            <a:r>
              <a:rPr lang="en-US" sz="2380" dirty="0"/>
              <a:t>PFMT vs. control </a:t>
            </a:r>
            <a:endParaRPr dirty="0"/>
          </a:p>
          <a:p>
            <a:pPr marL="685800" lvl="1" indent="-228600" algn="l" rtl="0">
              <a:lnSpc>
                <a:spcPct val="80000"/>
              </a:lnSpc>
              <a:spcBef>
                <a:spcPts val="500"/>
              </a:spcBef>
              <a:spcAft>
                <a:spcPts val="0"/>
              </a:spcAft>
              <a:buClr>
                <a:srgbClr val="44403F"/>
              </a:buClr>
              <a:buSzPts val="2040"/>
              <a:buChar char="•"/>
            </a:pPr>
            <a:r>
              <a:rPr lang="en-US" sz="2040" dirty="0"/>
              <a:t>Improvement in symptoms </a:t>
            </a:r>
            <a:endParaRPr dirty="0"/>
          </a:p>
          <a:p>
            <a:pPr marL="685800" lvl="1" indent="-228600" algn="l" rtl="0">
              <a:lnSpc>
                <a:spcPct val="80000"/>
              </a:lnSpc>
              <a:spcBef>
                <a:spcPts val="500"/>
              </a:spcBef>
              <a:spcAft>
                <a:spcPts val="0"/>
              </a:spcAft>
              <a:buClr>
                <a:srgbClr val="44403F"/>
              </a:buClr>
              <a:buSzPts val="2040"/>
              <a:buChar char="•"/>
            </a:pPr>
            <a:r>
              <a:rPr lang="en-US" sz="2040" dirty="0"/>
              <a:t>17% had improvement by 1 stage in anatomy</a:t>
            </a:r>
            <a:endParaRPr dirty="0"/>
          </a:p>
          <a:p>
            <a:pPr marL="685800" lvl="1" indent="-228600" algn="l" rtl="0">
              <a:lnSpc>
                <a:spcPct val="80000"/>
              </a:lnSpc>
              <a:spcBef>
                <a:spcPts val="500"/>
              </a:spcBef>
              <a:spcAft>
                <a:spcPts val="0"/>
              </a:spcAft>
              <a:buClr>
                <a:srgbClr val="44403F"/>
              </a:buClr>
              <a:buSzPts val="2040"/>
              <a:buChar char="•"/>
            </a:pPr>
            <a:r>
              <a:rPr lang="en-US" sz="2040" dirty="0"/>
              <a:t>6 months of supervised PT best results</a:t>
            </a:r>
            <a:endParaRPr dirty="0"/>
          </a:p>
          <a:p>
            <a:pPr marL="0" lvl="0" indent="0" algn="l" rtl="0">
              <a:lnSpc>
                <a:spcPct val="80000"/>
              </a:lnSpc>
              <a:spcBef>
                <a:spcPts val="1000"/>
              </a:spcBef>
              <a:spcAft>
                <a:spcPts val="0"/>
              </a:spcAft>
              <a:buClr>
                <a:srgbClr val="44403F"/>
              </a:buClr>
              <a:buSzPts val="2380"/>
              <a:buNone/>
            </a:pPr>
            <a:endParaRPr sz="2380" dirty="0"/>
          </a:p>
          <a:p>
            <a:pPr marL="228600" lvl="0" indent="-228600" algn="l" rtl="0">
              <a:lnSpc>
                <a:spcPct val="80000"/>
              </a:lnSpc>
              <a:spcBef>
                <a:spcPts val="1000"/>
              </a:spcBef>
              <a:spcAft>
                <a:spcPts val="0"/>
              </a:spcAft>
              <a:buClr>
                <a:srgbClr val="44403F"/>
              </a:buClr>
              <a:buSzPts val="2380"/>
              <a:buChar char="•"/>
            </a:pPr>
            <a:r>
              <a:rPr lang="en-US" sz="2380" dirty="0"/>
              <a:t>POPPY Trial</a:t>
            </a:r>
            <a:endParaRPr dirty="0"/>
          </a:p>
          <a:p>
            <a:pPr marL="685800" lvl="1" indent="-228600" algn="l" rtl="0">
              <a:lnSpc>
                <a:spcPct val="80000"/>
              </a:lnSpc>
              <a:spcBef>
                <a:spcPts val="500"/>
              </a:spcBef>
              <a:spcAft>
                <a:spcPts val="0"/>
              </a:spcAft>
              <a:buClr>
                <a:srgbClr val="44403F"/>
              </a:buClr>
              <a:buSzPts val="2040"/>
              <a:buChar char="•"/>
            </a:pPr>
            <a:r>
              <a:rPr lang="en-US" sz="2040" dirty="0"/>
              <a:t>PFMT vs lifestyle pamphlet</a:t>
            </a:r>
            <a:endParaRPr dirty="0"/>
          </a:p>
          <a:p>
            <a:pPr marL="685800" lvl="1" indent="-228600" algn="l" rtl="0">
              <a:lnSpc>
                <a:spcPct val="80000"/>
              </a:lnSpc>
              <a:spcBef>
                <a:spcPts val="500"/>
              </a:spcBef>
              <a:spcAft>
                <a:spcPts val="0"/>
              </a:spcAft>
              <a:buClr>
                <a:srgbClr val="44403F"/>
              </a:buClr>
              <a:buSzPts val="2040"/>
              <a:buChar char="•"/>
            </a:pPr>
            <a:r>
              <a:rPr lang="en-US" sz="2040" dirty="0"/>
              <a:t>Symptomatic Improvement at 12 months w PFMT, no difference in anatomy</a:t>
            </a:r>
            <a:endParaRPr dirty="0"/>
          </a:p>
          <a:p>
            <a:pPr marL="228600" lvl="0" indent="-77470" algn="l" rtl="0">
              <a:lnSpc>
                <a:spcPct val="80000"/>
              </a:lnSpc>
              <a:spcBef>
                <a:spcPts val="1000"/>
              </a:spcBef>
              <a:spcAft>
                <a:spcPts val="0"/>
              </a:spcAft>
              <a:buClr>
                <a:srgbClr val="44403F"/>
              </a:buClr>
              <a:buSzPts val="2380"/>
              <a:buNone/>
            </a:pPr>
            <a:endParaRPr sz="2380" dirty="0"/>
          </a:p>
          <a:p>
            <a:pPr marL="228600" lvl="0" indent="-228600" algn="l" rtl="0">
              <a:lnSpc>
                <a:spcPct val="80000"/>
              </a:lnSpc>
              <a:spcBef>
                <a:spcPts val="1000"/>
              </a:spcBef>
              <a:spcAft>
                <a:spcPts val="0"/>
              </a:spcAft>
              <a:buClr>
                <a:srgbClr val="44403F"/>
              </a:buClr>
              <a:buSzPts val="2380"/>
              <a:buChar char="•"/>
            </a:pPr>
            <a:r>
              <a:rPr lang="en-US" sz="2380" dirty="0"/>
              <a:t>PFMT in addition to surgery (OPTIMAL TRIAL)</a:t>
            </a:r>
            <a:endParaRPr dirty="0"/>
          </a:p>
          <a:p>
            <a:pPr marL="685800" lvl="1" indent="-228600" algn="l" rtl="0">
              <a:lnSpc>
                <a:spcPct val="80000"/>
              </a:lnSpc>
              <a:spcBef>
                <a:spcPts val="500"/>
              </a:spcBef>
              <a:spcAft>
                <a:spcPts val="0"/>
              </a:spcAft>
              <a:buClr>
                <a:srgbClr val="44403F"/>
              </a:buClr>
              <a:buSzPts val="2040"/>
              <a:buChar char="•"/>
            </a:pPr>
            <a:r>
              <a:rPr lang="en-US" sz="2040" dirty="0"/>
              <a:t>No added benefit of PFMT to vaginal prolapse surgery</a:t>
            </a:r>
            <a:endParaRPr dirty="0"/>
          </a:p>
        </p:txBody>
      </p:sp>
      <p:sp>
        <p:nvSpPr>
          <p:cNvPr id="481" name="Google Shape;481;p51"/>
          <p:cNvSpPr txBox="1"/>
          <p:nvPr/>
        </p:nvSpPr>
        <p:spPr>
          <a:xfrm>
            <a:off x="8671107" y="5110264"/>
            <a:ext cx="268269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44403F"/>
                </a:solidFill>
                <a:latin typeface="Arial"/>
                <a:ea typeface="Arial"/>
                <a:cs typeface="Arial"/>
                <a:sym typeface="Arial"/>
              </a:rPr>
              <a:t>Hagen et al .  </a:t>
            </a:r>
            <a:r>
              <a:rPr lang="en-US" sz="900" i="1" u="sng">
                <a:solidFill>
                  <a:srgbClr val="44403F"/>
                </a:solidFill>
                <a:latin typeface="Arial"/>
                <a:ea typeface="Arial"/>
                <a:cs typeface="Arial"/>
                <a:sym typeface="Arial"/>
                <a:hlinkClick r:id="rId3"/>
              </a:rPr>
              <a:t>Cochrane Database Syst Rev. </a:t>
            </a:r>
            <a:r>
              <a:rPr lang="en-US" sz="900" u="sng">
                <a:solidFill>
                  <a:srgbClr val="44403F"/>
                </a:solidFill>
                <a:latin typeface="Arial"/>
                <a:ea typeface="Arial"/>
                <a:cs typeface="Arial"/>
                <a:sym typeface="Arial"/>
                <a:hlinkClick r:id="rId3"/>
              </a:rPr>
              <a:t>2011</a:t>
            </a:r>
            <a:endParaRPr/>
          </a:p>
          <a:p>
            <a:pPr marL="0" marR="0" lvl="0" indent="0" algn="l" rtl="0">
              <a:spcBef>
                <a:spcPts val="0"/>
              </a:spcBef>
              <a:spcAft>
                <a:spcPts val="0"/>
              </a:spcAft>
              <a:buNone/>
            </a:pPr>
            <a:r>
              <a:rPr lang="en-US" sz="900">
                <a:solidFill>
                  <a:srgbClr val="44403F"/>
                </a:solidFill>
                <a:latin typeface="Arial"/>
                <a:ea typeface="Arial"/>
                <a:cs typeface="Arial"/>
                <a:sym typeface="Arial"/>
              </a:rPr>
              <a:t>Hagen et al</a:t>
            </a:r>
            <a:r>
              <a:rPr lang="en-US" sz="900" i="1">
                <a:solidFill>
                  <a:srgbClr val="44403F"/>
                </a:solidFill>
                <a:latin typeface="Arial"/>
                <a:ea typeface="Arial"/>
                <a:cs typeface="Arial"/>
                <a:sym typeface="Arial"/>
              </a:rPr>
              <a:t>. Lancet. </a:t>
            </a:r>
            <a:r>
              <a:rPr lang="en-US" sz="900">
                <a:solidFill>
                  <a:srgbClr val="44403F"/>
                </a:solidFill>
                <a:latin typeface="Arial"/>
                <a:ea typeface="Arial"/>
                <a:cs typeface="Arial"/>
                <a:sym typeface="Arial"/>
              </a:rPr>
              <a:t>2014 </a:t>
            </a:r>
            <a:endParaRPr/>
          </a:p>
          <a:p>
            <a:pPr marL="0" marR="0" lvl="0" indent="0" algn="l" rtl="0">
              <a:spcBef>
                <a:spcPts val="0"/>
              </a:spcBef>
              <a:spcAft>
                <a:spcPts val="0"/>
              </a:spcAft>
              <a:buNone/>
            </a:pPr>
            <a:r>
              <a:rPr lang="en-US" sz="900">
                <a:solidFill>
                  <a:srgbClr val="44403F"/>
                </a:solidFill>
                <a:latin typeface="Arial"/>
                <a:ea typeface="Arial"/>
                <a:cs typeface="Arial"/>
                <a:sym typeface="Arial"/>
              </a:rPr>
              <a:t>Barber et al </a:t>
            </a:r>
            <a:r>
              <a:rPr lang="en-US" sz="900" i="1">
                <a:solidFill>
                  <a:srgbClr val="44403F"/>
                </a:solidFill>
                <a:latin typeface="Arial"/>
                <a:ea typeface="Arial"/>
                <a:cs typeface="Arial"/>
                <a:sym typeface="Arial"/>
              </a:rPr>
              <a:t>JAMA. </a:t>
            </a:r>
            <a:r>
              <a:rPr lang="en-US" sz="900">
                <a:solidFill>
                  <a:srgbClr val="44403F"/>
                </a:solidFill>
                <a:latin typeface="Arial"/>
                <a:ea typeface="Arial"/>
                <a:cs typeface="Arial"/>
                <a:sym typeface="Arial"/>
              </a:rPr>
              <a:t>2014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dirty="0"/>
              <a:t>Nonsurgical Management: Pessaries</a:t>
            </a:r>
            <a:endParaRPr dirty="0"/>
          </a:p>
        </p:txBody>
      </p:sp>
      <p:sp>
        <p:nvSpPr>
          <p:cNvPr id="488" name="Google Shape;488;p52"/>
          <p:cNvSpPr txBox="1">
            <a:spLocks noGrp="1"/>
          </p:cNvSpPr>
          <p:nvPr>
            <p:ph type="body" idx="1"/>
          </p:nvPr>
        </p:nvSpPr>
        <p:spPr>
          <a:xfrm>
            <a:off x="838200" y="1825625"/>
            <a:ext cx="7167664" cy="4039066"/>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44403F"/>
              </a:buClr>
              <a:buSzPts val="2590"/>
              <a:buFont typeface="Arial"/>
              <a:buChar char="•"/>
            </a:pPr>
            <a:r>
              <a:rPr lang="en-US" sz="2550" dirty="0"/>
              <a:t>81% successfully fitted, 86% continued use, 12% minor complications (7% pain, 3% </a:t>
            </a:r>
            <a:r>
              <a:rPr lang="en-US" sz="2550"/>
              <a:t>erosion 2% constipation)</a:t>
            </a:r>
            <a:endParaRPr sz="2550"/>
          </a:p>
          <a:p>
            <a:pPr marL="285750" lvl="0" indent="-285750" algn="l" rtl="0">
              <a:lnSpc>
                <a:spcPct val="90000"/>
              </a:lnSpc>
              <a:spcBef>
                <a:spcPts val="1000"/>
              </a:spcBef>
              <a:spcAft>
                <a:spcPts val="0"/>
              </a:spcAft>
              <a:buClr>
                <a:srgbClr val="44403F"/>
              </a:buClr>
              <a:buSzPts val="2590"/>
              <a:buFont typeface="Arial"/>
              <a:buChar char="•"/>
            </a:pPr>
            <a:r>
              <a:rPr lang="en-US" sz="2550"/>
              <a:t>Risk factors for unsuccessful placement:</a:t>
            </a:r>
            <a:endParaRPr sz="2550"/>
          </a:p>
          <a:p>
            <a:pPr marL="742950" lvl="1" indent="-285750" algn="l" rtl="0">
              <a:lnSpc>
                <a:spcPct val="90000"/>
              </a:lnSpc>
              <a:spcBef>
                <a:spcPts val="500"/>
              </a:spcBef>
              <a:spcAft>
                <a:spcPts val="0"/>
              </a:spcAft>
              <a:buClr>
                <a:srgbClr val="44403F"/>
              </a:buClr>
              <a:buSzPts val="2220"/>
              <a:buFont typeface="Arial"/>
              <a:buChar char="•"/>
            </a:pPr>
            <a:r>
              <a:rPr lang="en-US" sz="2220" dirty="0"/>
              <a:t>Short vaginal length (&lt;6cm)</a:t>
            </a:r>
            <a:endParaRPr dirty="0"/>
          </a:p>
          <a:p>
            <a:pPr marL="742950" lvl="1" indent="-285750" algn="l" rtl="0">
              <a:lnSpc>
                <a:spcPct val="90000"/>
              </a:lnSpc>
              <a:spcBef>
                <a:spcPts val="500"/>
              </a:spcBef>
              <a:spcAft>
                <a:spcPts val="0"/>
              </a:spcAft>
              <a:buClr>
                <a:srgbClr val="44403F"/>
              </a:buClr>
              <a:buSzPts val="2220"/>
              <a:buFont typeface="Arial"/>
              <a:buChar char="•"/>
            </a:pPr>
            <a:r>
              <a:rPr lang="en-US" sz="2220" dirty="0"/>
              <a:t>Wide introitus (&gt;4 fingerbreadths)</a:t>
            </a:r>
            <a:endParaRPr dirty="0"/>
          </a:p>
          <a:p>
            <a:pPr marL="742950" lvl="1" indent="-285750" algn="l" rtl="0">
              <a:lnSpc>
                <a:spcPct val="90000"/>
              </a:lnSpc>
              <a:spcBef>
                <a:spcPts val="500"/>
              </a:spcBef>
              <a:spcAft>
                <a:spcPts val="0"/>
              </a:spcAft>
              <a:buClr>
                <a:srgbClr val="44403F"/>
              </a:buClr>
              <a:buSzPts val="2220"/>
              <a:buFont typeface="Arial"/>
              <a:buChar char="•"/>
            </a:pPr>
            <a:r>
              <a:rPr lang="en-US" sz="2220" dirty="0"/>
              <a:t>Genital hiatus: total vaginal length  ratio &gt;0.8</a:t>
            </a:r>
            <a:endParaRPr dirty="0"/>
          </a:p>
          <a:p>
            <a:pPr marL="742950" lvl="1" indent="-285750" algn="l" rtl="0">
              <a:lnSpc>
                <a:spcPct val="90000"/>
              </a:lnSpc>
              <a:spcBef>
                <a:spcPts val="500"/>
              </a:spcBef>
              <a:spcAft>
                <a:spcPts val="0"/>
              </a:spcAft>
              <a:buClr>
                <a:srgbClr val="44403F"/>
              </a:buClr>
              <a:buSzPts val="2220"/>
              <a:buFont typeface="Arial"/>
              <a:buChar char="•"/>
            </a:pPr>
            <a:r>
              <a:rPr lang="en-US" sz="2220" dirty="0"/>
              <a:t>Age &lt;65</a:t>
            </a:r>
            <a:endParaRPr dirty="0"/>
          </a:p>
          <a:p>
            <a:pPr marL="742950" lvl="1" indent="-285750" algn="l" rtl="0">
              <a:lnSpc>
                <a:spcPct val="90000"/>
              </a:lnSpc>
              <a:spcBef>
                <a:spcPts val="500"/>
              </a:spcBef>
              <a:spcAft>
                <a:spcPts val="0"/>
              </a:spcAft>
              <a:buClr>
                <a:srgbClr val="44403F"/>
              </a:buClr>
              <a:buSzPts val="2220"/>
              <a:buFont typeface="Arial"/>
              <a:buChar char="•"/>
            </a:pPr>
            <a:r>
              <a:rPr lang="en-US" sz="2220" dirty="0"/>
              <a:t>Lower POP-Q stage</a:t>
            </a:r>
            <a:endParaRPr dirty="0"/>
          </a:p>
          <a:p>
            <a:pPr marL="228600" lvl="0" indent="-64135" algn="l" rtl="0">
              <a:lnSpc>
                <a:spcPct val="90000"/>
              </a:lnSpc>
              <a:spcBef>
                <a:spcPts val="1000"/>
              </a:spcBef>
              <a:spcAft>
                <a:spcPts val="0"/>
              </a:spcAft>
              <a:buClr>
                <a:srgbClr val="44403F"/>
              </a:buClr>
              <a:buSzPts val="2590"/>
              <a:buNone/>
            </a:pPr>
            <a:endParaRPr sz="2590" dirty="0"/>
          </a:p>
        </p:txBody>
      </p:sp>
      <p:sp>
        <p:nvSpPr>
          <p:cNvPr id="489" name="Google Shape;489;p52"/>
          <p:cNvSpPr txBox="1"/>
          <p:nvPr/>
        </p:nvSpPr>
        <p:spPr>
          <a:xfrm>
            <a:off x="8664281" y="4591455"/>
            <a:ext cx="23622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rgbClr val="44403F"/>
                </a:solidFill>
                <a:latin typeface="Arial"/>
                <a:ea typeface="Arial"/>
                <a:cs typeface="Arial"/>
                <a:sym typeface="Arial"/>
              </a:rPr>
              <a:t>coopersurgical.com</a:t>
            </a:r>
            <a:endParaRPr/>
          </a:p>
        </p:txBody>
      </p:sp>
      <p:pic>
        <p:nvPicPr>
          <p:cNvPr id="490" name="Google Shape;490;p52" descr="Pessary Image.jpg"/>
          <p:cNvPicPr preferRelativeResize="0"/>
          <p:nvPr/>
        </p:nvPicPr>
        <p:blipFill rotWithShape="1">
          <a:blip r:embed="rId3">
            <a:alphaModFix/>
          </a:blip>
          <a:srcRect/>
          <a:stretch/>
        </p:blipFill>
        <p:spPr>
          <a:xfrm>
            <a:off x="8005865" y="1690688"/>
            <a:ext cx="3349462" cy="2900767"/>
          </a:xfrm>
          <a:prstGeom prst="rect">
            <a:avLst/>
          </a:prstGeom>
          <a:noFill/>
          <a:ln>
            <a:noFill/>
          </a:ln>
        </p:spPr>
      </p:pic>
      <p:sp>
        <p:nvSpPr>
          <p:cNvPr id="491" name="Google Shape;491;p52"/>
          <p:cNvSpPr txBox="1"/>
          <p:nvPr/>
        </p:nvSpPr>
        <p:spPr>
          <a:xfrm>
            <a:off x="1300085" y="5288766"/>
            <a:ext cx="345674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rgbClr val="44403F"/>
                </a:solidFill>
                <a:latin typeface="Arial"/>
                <a:ea typeface="Arial"/>
                <a:cs typeface="Arial"/>
                <a:sym typeface="Arial"/>
              </a:rPr>
              <a:t>Lone et al. </a:t>
            </a:r>
            <a:r>
              <a:rPr lang="en-US" sz="900" i="1" dirty="0">
                <a:solidFill>
                  <a:srgbClr val="44403F"/>
                </a:solidFill>
                <a:latin typeface="Arial"/>
                <a:ea typeface="Arial"/>
                <a:cs typeface="Arial"/>
                <a:sym typeface="Arial"/>
              </a:rPr>
              <a:t>Int J </a:t>
            </a:r>
            <a:r>
              <a:rPr lang="en-US" sz="900" i="1" dirty="0" err="1">
                <a:solidFill>
                  <a:srgbClr val="44403F"/>
                </a:solidFill>
                <a:latin typeface="Arial"/>
                <a:ea typeface="Arial"/>
                <a:cs typeface="Arial"/>
                <a:sym typeface="Arial"/>
              </a:rPr>
              <a:t>Gynaecol</a:t>
            </a:r>
            <a:r>
              <a:rPr lang="en-US" sz="900" i="1" dirty="0">
                <a:solidFill>
                  <a:srgbClr val="44403F"/>
                </a:solidFill>
                <a:latin typeface="Arial"/>
                <a:ea typeface="Arial"/>
                <a:cs typeface="Arial"/>
                <a:sym typeface="Arial"/>
              </a:rPr>
              <a:t> Obstet</a:t>
            </a:r>
            <a:r>
              <a:rPr lang="en-US" sz="900" dirty="0">
                <a:solidFill>
                  <a:srgbClr val="44403F"/>
                </a:solidFill>
                <a:latin typeface="Arial"/>
                <a:ea typeface="Arial"/>
                <a:cs typeface="Arial"/>
                <a:sym typeface="Arial"/>
              </a:rPr>
              <a:t>. 2011 </a:t>
            </a:r>
            <a:endParaRPr dirty="0"/>
          </a:p>
          <a:p>
            <a:pPr marL="0" marR="0" lvl="0" indent="0" algn="l" rtl="0">
              <a:spcBef>
                <a:spcPts val="0"/>
              </a:spcBef>
              <a:spcAft>
                <a:spcPts val="0"/>
              </a:spcAft>
              <a:buNone/>
            </a:pPr>
            <a:r>
              <a:rPr lang="en-US" sz="900" dirty="0">
                <a:solidFill>
                  <a:srgbClr val="44403F"/>
                </a:solidFill>
                <a:latin typeface="Arial"/>
                <a:ea typeface="Arial"/>
                <a:cs typeface="Arial"/>
                <a:sym typeface="Arial"/>
              </a:rPr>
              <a:t>Clemons et al. </a:t>
            </a:r>
            <a:r>
              <a:rPr lang="en-US" sz="900" i="1" dirty="0">
                <a:solidFill>
                  <a:srgbClr val="44403F"/>
                </a:solidFill>
                <a:latin typeface="Arial"/>
                <a:ea typeface="Arial"/>
                <a:cs typeface="Arial"/>
                <a:sym typeface="Arial"/>
              </a:rPr>
              <a:t>Am J </a:t>
            </a:r>
            <a:r>
              <a:rPr lang="en-US" sz="900" i="1" dirty="0" err="1">
                <a:solidFill>
                  <a:srgbClr val="44403F"/>
                </a:solidFill>
                <a:latin typeface="Arial"/>
                <a:ea typeface="Arial"/>
                <a:cs typeface="Arial"/>
                <a:sym typeface="Arial"/>
              </a:rPr>
              <a:t>Obstet</a:t>
            </a:r>
            <a:r>
              <a:rPr lang="en-US" sz="900" i="1" dirty="0">
                <a:solidFill>
                  <a:srgbClr val="44403F"/>
                </a:solidFill>
                <a:latin typeface="Arial"/>
                <a:ea typeface="Arial"/>
                <a:cs typeface="Arial"/>
                <a:sym typeface="Arial"/>
              </a:rPr>
              <a:t> Gynecol</a:t>
            </a:r>
            <a:r>
              <a:rPr lang="en-US" sz="900" dirty="0">
                <a:solidFill>
                  <a:srgbClr val="44403F"/>
                </a:solidFill>
                <a:latin typeface="Arial"/>
                <a:ea typeface="Arial"/>
                <a:cs typeface="Arial"/>
                <a:sym typeface="Arial"/>
              </a:rPr>
              <a:t>. 2004</a:t>
            </a:r>
            <a:endParaRPr dirty="0"/>
          </a:p>
          <a:p>
            <a:pPr marL="0" marR="0" lvl="0" indent="0" algn="l" rtl="0">
              <a:spcBef>
                <a:spcPts val="0"/>
              </a:spcBef>
              <a:spcAft>
                <a:spcPts val="0"/>
              </a:spcAft>
              <a:buNone/>
            </a:pPr>
            <a:r>
              <a:rPr lang="en-US" sz="900" dirty="0">
                <a:solidFill>
                  <a:srgbClr val="44403F"/>
                </a:solidFill>
                <a:latin typeface="Arial"/>
                <a:ea typeface="Arial"/>
                <a:cs typeface="Arial"/>
                <a:sym typeface="Arial"/>
              </a:rPr>
              <a:t>Geoffrion et al. </a:t>
            </a:r>
            <a:r>
              <a:rPr lang="en-US" sz="900" i="1" dirty="0">
                <a:solidFill>
                  <a:srgbClr val="44403F"/>
                </a:solidFill>
                <a:latin typeface="Arial"/>
                <a:ea typeface="Arial"/>
                <a:cs typeface="Arial"/>
                <a:sym typeface="Arial"/>
              </a:rPr>
              <a:t>Female Pelvic Med </a:t>
            </a:r>
            <a:r>
              <a:rPr lang="en-US" sz="900" i="1" dirty="0" err="1">
                <a:solidFill>
                  <a:srgbClr val="44403F"/>
                </a:solidFill>
                <a:latin typeface="Arial"/>
                <a:ea typeface="Arial"/>
                <a:cs typeface="Arial"/>
                <a:sym typeface="Arial"/>
              </a:rPr>
              <a:t>Reconstr</a:t>
            </a:r>
            <a:r>
              <a:rPr lang="en-US" sz="900" i="1" dirty="0">
                <a:solidFill>
                  <a:srgbClr val="44403F"/>
                </a:solidFill>
                <a:latin typeface="Arial"/>
                <a:ea typeface="Arial"/>
                <a:cs typeface="Arial"/>
                <a:sym typeface="Arial"/>
              </a:rPr>
              <a:t> Surg</a:t>
            </a:r>
            <a:r>
              <a:rPr lang="en-US" sz="900" dirty="0">
                <a:solidFill>
                  <a:srgbClr val="44403F"/>
                </a:solidFill>
                <a:latin typeface="Arial"/>
                <a:ea typeface="Arial"/>
                <a:cs typeface="Arial"/>
                <a:sym typeface="Arial"/>
              </a:rPr>
              <a:t>. 2013</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Pessary Comparative Studies</a:t>
            </a:r>
            <a:endParaRPr/>
          </a:p>
        </p:txBody>
      </p:sp>
      <p:sp>
        <p:nvSpPr>
          <p:cNvPr id="498" name="Google Shape;498;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a:t>Pessary vs. Pessary: PESSRI Study</a:t>
            </a:r>
            <a:endParaRPr/>
          </a:p>
          <a:p>
            <a:pPr marL="685800" lvl="1" indent="-228600" algn="l" rtl="0">
              <a:lnSpc>
                <a:spcPct val="90000"/>
              </a:lnSpc>
              <a:spcBef>
                <a:spcPts val="500"/>
              </a:spcBef>
              <a:spcAft>
                <a:spcPts val="0"/>
              </a:spcAft>
              <a:buClr>
                <a:srgbClr val="44403F"/>
              </a:buClr>
              <a:buSzPts val="2400"/>
              <a:buChar char="•"/>
            </a:pPr>
            <a:r>
              <a:rPr lang="en-US"/>
              <a:t>No clear benefit of one pessary over another</a:t>
            </a:r>
            <a:endParaRPr/>
          </a:p>
          <a:p>
            <a:pPr marL="228600" lvl="0" indent="-228600" algn="l" rtl="0">
              <a:lnSpc>
                <a:spcPct val="90000"/>
              </a:lnSpc>
              <a:spcBef>
                <a:spcPts val="1000"/>
              </a:spcBef>
              <a:spcAft>
                <a:spcPts val="0"/>
              </a:spcAft>
              <a:buClr>
                <a:srgbClr val="44403F"/>
              </a:buClr>
              <a:buSzPts val="2800"/>
              <a:buChar char="•"/>
            </a:pPr>
            <a:r>
              <a:rPr lang="en-US"/>
              <a:t>Pessary vs. PFME: (POPPS Trial) </a:t>
            </a:r>
            <a:endParaRPr/>
          </a:p>
          <a:p>
            <a:pPr marL="685800" lvl="1" indent="-228600" algn="l" rtl="0">
              <a:lnSpc>
                <a:spcPct val="90000"/>
              </a:lnSpc>
              <a:spcBef>
                <a:spcPts val="500"/>
              </a:spcBef>
              <a:spcAft>
                <a:spcPts val="0"/>
              </a:spcAft>
              <a:buClr>
                <a:srgbClr val="44403F"/>
              </a:buClr>
              <a:buSzPts val="2400"/>
              <a:buChar char="•"/>
            </a:pPr>
            <a:r>
              <a:rPr lang="en-US"/>
              <a:t>More improvement in POP symptoms with pessary</a:t>
            </a:r>
            <a:endParaRPr/>
          </a:p>
          <a:p>
            <a:pPr marL="228600" lvl="0" indent="-228600" algn="l" rtl="0">
              <a:lnSpc>
                <a:spcPct val="90000"/>
              </a:lnSpc>
              <a:spcBef>
                <a:spcPts val="1000"/>
              </a:spcBef>
              <a:spcAft>
                <a:spcPts val="0"/>
              </a:spcAft>
              <a:buClr>
                <a:srgbClr val="44403F"/>
              </a:buClr>
              <a:buSzPts val="2800"/>
              <a:buChar char="•"/>
            </a:pPr>
            <a:r>
              <a:rPr lang="en-US"/>
              <a:t>Pessary vs. Surgery </a:t>
            </a:r>
            <a:endParaRPr/>
          </a:p>
          <a:p>
            <a:pPr marL="685800" lvl="1" indent="-228600" algn="l" rtl="0">
              <a:lnSpc>
                <a:spcPct val="90000"/>
              </a:lnSpc>
              <a:spcBef>
                <a:spcPts val="500"/>
              </a:spcBef>
              <a:spcAft>
                <a:spcPts val="0"/>
              </a:spcAft>
              <a:buClr>
                <a:srgbClr val="44403F"/>
              </a:buClr>
              <a:buSzPts val="2400"/>
              <a:buChar char="•"/>
            </a:pPr>
            <a:r>
              <a:rPr lang="en-US"/>
              <a:t>All improve vaginal, bowel, urinary, and QOL symptoms; no difference between groups at 1 year</a:t>
            </a:r>
            <a:endParaRPr/>
          </a:p>
        </p:txBody>
      </p:sp>
      <p:sp>
        <p:nvSpPr>
          <p:cNvPr id="499" name="Google Shape;499;p53"/>
          <p:cNvSpPr txBox="1"/>
          <p:nvPr/>
        </p:nvSpPr>
        <p:spPr>
          <a:xfrm>
            <a:off x="838200" y="5050016"/>
            <a:ext cx="259566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44403F"/>
                </a:solidFill>
                <a:latin typeface="Arial"/>
                <a:ea typeface="Arial"/>
                <a:cs typeface="Arial"/>
                <a:sym typeface="Arial"/>
              </a:rPr>
              <a:t>Cundiff et al </a:t>
            </a:r>
            <a:r>
              <a:rPr lang="en-US" sz="900" i="1">
                <a:solidFill>
                  <a:srgbClr val="44403F"/>
                </a:solidFill>
                <a:latin typeface="Arial"/>
                <a:ea typeface="Arial"/>
                <a:cs typeface="Arial"/>
                <a:sym typeface="Arial"/>
              </a:rPr>
              <a:t>Am J Obstet Gynecol</a:t>
            </a:r>
            <a:r>
              <a:rPr lang="en-US" sz="900">
                <a:solidFill>
                  <a:srgbClr val="44403F"/>
                </a:solidFill>
                <a:latin typeface="Arial"/>
                <a:ea typeface="Arial"/>
                <a:cs typeface="Arial"/>
                <a:sym typeface="Arial"/>
              </a:rPr>
              <a:t>. 2007</a:t>
            </a:r>
            <a:endParaRPr/>
          </a:p>
          <a:p>
            <a:pPr marL="0" marR="0" lvl="0" indent="0" algn="l" rtl="0">
              <a:spcBef>
                <a:spcPts val="0"/>
              </a:spcBef>
              <a:spcAft>
                <a:spcPts val="0"/>
              </a:spcAft>
              <a:buNone/>
            </a:pPr>
            <a:r>
              <a:rPr lang="en-US" sz="900">
                <a:solidFill>
                  <a:srgbClr val="44403F"/>
                </a:solidFill>
                <a:latin typeface="Arial"/>
                <a:ea typeface="Arial"/>
                <a:cs typeface="Arial"/>
                <a:sym typeface="Arial"/>
              </a:rPr>
              <a:t>Panman et al </a:t>
            </a:r>
            <a:r>
              <a:rPr lang="en-US" sz="900" i="1">
                <a:solidFill>
                  <a:srgbClr val="44403F"/>
                </a:solidFill>
                <a:latin typeface="Arial"/>
                <a:ea typeface="Arial"/>
                <a:cs typeface="Arial"/>
                <a:sym typeface="Arial"/>
              </a:rPr>
              <a:t>Menopause </a:t>
            </a:r>
            <a:r>
              <a:rPr lang="en-US" sz="900">
                <a:solidFill>
                  <a:srgbClr val="44403F"/>
                </a:solidFill>
                <a:latin typeface="Arial"/>
                <a:ea typeface="Arial"/>
                <a:cs typeface="Arial"/>
                <a:sym typeface="Arial"/>
              </a:rPr>
              <a:t> 2016</a:t>
            </a:r>
            <a:endParaRPr/>
          </a:p>
          <a:p>
            <a:pPr marL="0" marR="0" lvl="0" indent="0" algn="l" rtl="0">
              <a:spcBef>
                <a:spcPts val="0"/>
              </a:spcBef>
              <a:spcAft>
                <a:spcPts val="0"/>
              </a:spcAft>
              <a:buNone/>
            </a:pPr>
            <a:r>
              <a:rPr lang="en-US" sz="900">
                <a:solidFill>
                  <a:srgbClr val="44403F"/>
                </a:solidFill>
                <a:latin typeface="Arial"/>
                <a:ea typeface="Arial"/>
                <a:cs typeface="Arial"/>
                <a:sym typeface="Arial"/>
              </a:rPr>
              <a:t>Cheung et al  </a:t>
            </a:r>
            <a:r>
              <a:rPr lang="en-US" sz="900" i="1">
                <a:solidFill>
                  <a:srgbClr val="44403F"/>
                </a:solidFill>
                <a:latin typeface="Arial"/>
                <a:ea typeface="Arial"/>
                <a:cs typeface="Arial"/>
                <a:sym typeface="Arial"/>
              </a:rPr>
              <a:t>Obstet Gynecol </a:t>
            </a:r>
            <a:r>
              <a:rPr lang="en-US" sz="900">
                <a:solidFill>
                  <a:srgbClr val="44403F"/>
                </a:solidFill>
                <a:latin typeface="Arial"/>
                <a:ea typeface="Arial"/>
                <a:cs typeface="Arial"/>
                <a:sym typeface="Arial"/>
              </a:rPr>
              <a:t> 2016</a:t>
            </a:r>
            <a:endParaRPr/>
          </a:p>
          <a:p>
            <a:pPr marL="0" marR="0" lvl="0" indent="0" algn="l" rtl="0">
              <a:spcBef>
                <a:spcPts val="0"/>
              </a:spcBef>
              <a:spcAft>
                <a:spcPts val="0"/>
              </a:spcAft>
              <a:buNone/>
            </a:pPr>
            <a:r>
              <a:rPr lang="en-US" sz="900">
                <a:solidFill>
                  <a:srgbClr val="44403F"/>
                </a:solidFill>
                <a:latin typeface="Arial"/>
                <a:ea typeface="Arial"/>
                <a:cs typeface="Arial"/>
                <a:sym typeface="Arial"/>
              </a:rPr>
              <a:t>Lone et al. </a:t>
            </a:r>
            <a:r>
              <a:rPr lang="en-US" sz="900" i="1">
                <a:solidFill>
                  <a:srgbClr val="44403F"/>
                </a:solidFill>
                <a:latin typeface="Arial"/>
                <a:ea typeface="Arial"/>
                <a:cs typeface="Arial"/>
                <a:sym typeface="Arial"/>
              </a:rPr>
              <a:t>Int Urogynecol J. </a:t>
            </a:r>
            <a:r>
              <a:rPr lang="en-US" sz="900">
                <a:solidFill>
                  <a:srgbClr val="44403F"/>
                </a:solidFill>
                <a:latin typeface="Arial"/>
                <a:ea typeface="Arial"/>
                <a:cs typeface="Arial"/>
                <a:sym typeface="Arial"/>
              </a:rPr>
              <a:t>2015  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POP Treatment: Surgical</a:t>
            </a:r>
            <a:endParaRPr/>
          </a:p>
        </p:txBody>
      </p:sp>
      <p:sp>
        <p:nvSpPr>
          <p:cNvPr id="506" name="Google Shape;506;p54"/>
          <p:cNvSpPr txBox="1">
            <a:spLocks noGrp="1"/>
          </p:cNvSpPr>
          <p:nvPr>
            <p:ph type="body" idx="1"/>
          </p:nvPr>
        </p:nvSpPr>
        <p:spPr>
          <a:xfrm>
            <a:off x="838200" y="1825625"/>
            <a:ext cx="617544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Hysterectomy vs. uterine preservation</a:t>
            </a:r>
            <a:endParaRPr dirty="0"/>
          </a:p>
          <a:p>
            <a:pPr marL="228600" lvl="0" indent="-228600" algn="l" rtl="0">
              <a:lnSpc>
                <a:spcPct val="90000"/>
              </a:lnSpc>
              <a:spcBef>
                <a:spcPts val="1000"/>
              </a:spcBef>
              <a:spcAft>
                <a:spcPts val="0"/>
              </a:spcAft>
              <a:buClr>
                <a:srgbClr val="44403F"/>
              </a:buClr>
              <a:buSzPts val="2800"/>
              <a:buChar char="•"/>
            </a:pPr>
            <a:r>
              <a:rPr lang="en-US" dirty="0"/>
              <a:t>Obliterative vs. reconstructive</a:t>
            </a:r>
            <a:endParaRPr dirty="0"/>
          </a:p>
          <a:p>
            <a:pPr marL="228600" lvl="0" indent="-228600" algn="l" rtl="0">
              <a:lnSpc>
                <a:spcPct val="90000"/>
              </a:lnSpc>
              <a:spcBef>
                <a:spcPts val="1000"/>
              </a:spcBef>
              <a:spcAft>
                <a:spcPts val="0"/>
              </a:spcAft>
              <a:buClr>
                <a:srgbClr val="44403F"/>
              </a:buClr>
              <a:buSzPts val="2800"/>
              <a:buChar char="•"/>
            </a:pPr>
            <a:r>
              <a:rPr lang="en-US" dirty="0"/>
              <a:t>Vaginal vs. laparoscopic/robotic vs. open</a:t>
            </a:r>
            <a:endParaRPr dirty="0"/>
          </a:p>
          <a:p>
            <a:pPr marL="228600" lvl="0" indent="-228600" algn="l" rtl="0">
              <a:lnSpc>
                <a:spcPct val="90000"/>
              </a:lnSpc>
              <a:spcBef>
                <a:spcPts val="1000"/>
              </a:spcBef>
              <a:spcAft>
                <a:spcPts val="0"/>
              </a:spcAft>
              <a:buClr>
                <a:srgbClr val="44403F"/>
              </a:buClr>
              <a:buSzPts val="2800"/>
              <a:buChar char="•"/>
            </a:pPr>
            <a:r>
              <a:rPr lang="en-US" dirty="0"/>
              <a:t>Native tissue vs. graft augmentation</a:t>
            </a:r>
            <a:endParaRPr dirty="0"/>
          </a:p>
        </p:txBody>
      </p:sp>
      <p:pic>
        <p:nvPicPr>
          <p:cNvPr id="507" name="Google Shape;507;p54"/>
          <p:cNvPicPr preferRelativeResize="0"/>
          <p:nvPr/>
        </p:nvPicPr>
        <p:blipFill rotWithShape="1">
          <a:blip r:embed="rId3">
            <a:alphaModFix/>
          </a:blip>
          <a:srcRect/>
          <a:stretch/>
        </p:blipFill>
        <p:spPr>
          <a:xfrm>
            <a:off x="7011021" y="1825625"/>
            <a:ext cx="4342779" cy="2892290"/>
          </a:xfrm>
          <a:prstGeom prst="rect">
            <a:avLst/>
          </a:prstGeom>
          <a:noFill/>
          <a:ln w="9525" cap="flat" cmpd="sng">
            <a:solidFill>
              <a:schemeClr val="lt2"/>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Obliterative Prolapse Repair</a:t>
            </a:r>
            <a:endParaRPr/>
          </a:p>
        </p:txBody>
      </p:sp>
      <p:sp>
        <p:nvSpPr>
          <p:cNvPr id="514" name="Google Shape;514;p55"/>
          <p:cNvSpPr txBox="1">
            <a:spLocks noGrp="1"/>
          </p:cNvSpPr>
          <p:nvPr>
            <p:ph type="body" idx="1"/>
          </p:nvPr>
        </p:nvSpPr>
        <p:spPr>
          <a:xfrm>
            <a:off x="838200" y="1825625"/>
            <a:ext cx="10515600" cy="1131583"/>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rgbClr val="44403F"/>
              </a:buClr>
              <a:buSzPts val="1500"/>
              <a:buChar char="•"/>
            </a:pPr>
            <a:r>
              <a:rPr lang="en-US" sz="1500" dirty="0"/>
              <a:t>Frail, elderly, medically complex, advanced prolapse, does not desire future vaginal intercourse</a:t>
            </a:r>
            <a:endParaRPr dirty="0"/>
          </a:p>
          <a:p>
            <a:pPr marL="228600" lvl="0" indent="-228600" algn="l" rtl="0">
              <a:lnSpc>
                <a:spcPct val="70000"/>
              </a:lnSpc>
              <a:spcBef>
                <a:spcPts val="1000"/>
              </a:spcBef>
              <a:spcAft>
                <a:spcPts val="0"/>
              </a:spcAft>
              <a:buClr>
                <a:srgbClr val="44403F"/>
              </a:buClr>
              <a:buSzPts val="1500"/>
              <a:buChar char="•"/>
            </a:pPr>
            <a:r>
              <a:rPr lang="en-US" sz="1500" dirty="0"/>
              <a:t>High satisfaction &gt;90%</a:t>
            </a:r>
            <a:endParaRPr dirty="0"/>
          </a:p>
          <a:p>
            <a:pPr marL="228600" lvl="0" indent="-228600" algn="l" rtl="0">
              <a:lnSpc>
                <a:spcPct val="70000"/>
              </a:lnSpc>
              <a:spcBef>
                <a:spcPts val="1000"/>
              </a:spcBef>
              <a:spcAft>
                <a:spcPts val="0"/>
              </a:spcAft>
              <a:buClr>
                <a:srgbClr val="44403F"/>
              </a:buClr>
              <a:buSzPts val="1500"/>
              <a:buChar char="•"/>
            </a:pPr>
            <a:r>
              <a:rPr lang="en-US" sz="1500" dirty="0"/>
              <a:t>Low complication rate</a:t>
            </a:r>
            <a:endParaRPr dirty="0"/>
          </a:p>
          <a:p>
            <a:pPr marL="228600" lvl="0" indent="-228600" algn="l" rtl="0">
              <a:lnSpc>
                <a:spcPct val="70000"/>
              </a:lnSpc>
              <a:spcBef>
                <a:spcPts val="1000"/>
              </a:spcBef>
              <a:spcAft>
                <a:spcPts val="0"/>
              </a:spcAft>
              <a:buClr>
                <a:srgbClr val="44403F"/>
              </a:buClr>
              <a:buSzPts val="1500"/>
              <a:buChar char="•"/>
            </a:pPr>
            <a:r>
              <a:rPr lang="en-US" sz="1500" dirty="0"/>
              <a:t>Improved body image, low regret</a:t>
            </a:r>
            <a:endParaRPr dirty="0"/>
          </a:p>
          <a:p>
            <a:pPr marL="228600" lvl="0" indent="-117475" algn="l" rtl="0">
              <a:lnSpc>
                <a:spcPct val="70000"/>
              </a:lnSpc>
              <a:spcBef>
                <a:spcPts val="1000"/>
              </a:spcBef>
              <a:spcAft>
                <a:spcPts val="0"/>
              </a:spcAft>
              <a:buClr>
                <a:srgbClr val="44403F"/>
              </a:buClr>
              <a:buSzPts val="1750"/>
              <a:buNone/>
            </a:pPr>
            <a:endParaRPr sz="1750" dirty="0"/>
          </a:p>
          <a:p>
            <a:pPr marL="228600" lvl="0" indent="-117475" algn="l" rtl="0">
              <a:lnSpc>
                <a:spcPct val="70000"/>
              </a:lnSpc>
              <a:spcBef>
                <a:spcPts val="1000"/>
              </a:spcBef>
              <a:spcAft>
                <a:spcPts val="0"/>
              </a:spcAft>
              <a:buClr>
                <a:srgbClr val="44403F"/>
              </a:buClr>
              <a:buSzPts val="1750"/>
              <a:buNone/>
            </a:pPr>
            <a:endParaRPr sz="1750" dirty="0"/>
          </a:p>
          <a:p>
            <a:pPr marL="457200" lvl="1" indent="0" algn="l" rtl="0">
              <a:lnSpc>
                <a:spcPct val="70000"/>
              </a:lnSpc>
              <a:spcBef>
                <a:spcPts val="500"/>
              </a:spcBef>
              <a:spcAft>
                <a:spcPts val="0"/>
              </a:spcAft>
              <a:buClr>
                <a:srgbClr val="44403F"/>
              </a:buClr>
              <a:buSzPts val="1500"/>
              <a:buNone/>
            </a:pPr>
            <a:endParaRPr sz="1500" dirty="0"/>
          </a:p>
        </p:txBody>
      </p:sp>
      <p:sp>
        <p:nvSpPr>
          <p:cNvPr id="515" name="Google Shape;515;p55"/>
          <p:cNvSpPr txBox="1"/>
          <p:nvPr/>
        </p:nvSpPr>
        <p:spPr>
          <a:xfrm>
            <a:off x="1198123" y="5225745"/>
            <a:ext cx="32003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rgbClr val="44403F"/>
                </a:solidFill>
                <a:latin typeface="Arial"/>
                <a:ea typeface="Arial"/>
                <a:cs typeface="Arial"/>
                <a:sym typeface="Arial"/>
              </a:rPr>
              <a:t>Hill et al </a:t>
            </a:r>
            <a:r>
              <a:rPr lang="en-US" sz="900" i="1" dirty="0">
                <a:solidFill>
                  <a:srgbClr val="44403F"/>
                </a:solidFill>
                <a:latin typeface="Arial"/>
                <a:ea typeface="Arial"/>
                <a:cs typeface="Arial"/>
                <a:sym typeface="Arial"/>
              </a:rPr>
              <a:t> Am J </a:t>
            </a:r>
            <a:r>
              <a:rPr lang="en-US" sz="900" i="1" dirty="0" err="1">
                <a:solidFill>
                  <a:srgbClr val="44403F"/>
                </a:solidFill>
                <a:latin typeface="Arial"/>
                <a:ea typeface="Arial"/>
                <a:cs typeface="Arial"/>
                <a:sym typeface="Arial"/>
              </a:rPr>
              <a:t>Obstet</a:t>
            </a:r>
            <a:r>
              <a:rPr lang="en-US" sz="900" i="1" dirty="0">
                <a:solidFill>
                  <a:srgbClr val="44403F"/>
                </a:solidFill>
                <a:latin typeface="Arial"/>
                <a:ea typeface="Arial"/>
                <a:cs typeface="Arial"/>
                <a:sym typeface="Arial"/>
              </a:rPr>
              <a:t> </a:t>
            </a:r>
            <a:r>
              <a:rPr lang="en-US" sz="900" i="1" dirty="0" err="1">
                <a:solidFill>
                  <a:srgbClr val="44403F"/>
                </a:solidFill>
                <a:latin typeface="Arial"/>
                <a:ea typeface="Arial"/>
                <a:cs typeface="Arial"/>
                <a:sym typeface="Arial"/>
              </a:rPr>
              <a:t>Gynecol</a:t>
            </a:r>
            <a:r>
              <a:rPr lang="en-US" sz="900" i="1" dirty="0">
                <a:solidFill>
                  <a:srgbClr val="44403F"/>
                </a:solidFill>
                <a:latin typeface="Arial"/>
                <a:ea typeface="Arial"/>
                <a:cs typeface="Arial"/>
                <a:sym typeface="Arial"/>
              </a:rPr>
              <a:t>  </a:t>
            </a:r>
            <a:r>
              <a:rPr lang="en-US" sz="900" dirty="0">
                <a:solidFill>
                  <a:srgbClr val="44403F"/>
                </a:solidFill>
                <a:latin typeface="Arial"/>
                <a:ea typeface="Arial"/>
                <a:cs typeface="Arial"/>
                <a:sym typeface="Arial"/>
              </a:rPr>
              <a:t>2016 </a:t>
            </a:r>
            <a:endParaRPr dirty="0"/>
          </a:p>
          <a:p>
            <a:pPr marL="0" marR="0" lvl="0" indent="0" algn="l" rtl="0">
              <a:spcBef>
                <a:spcPts val="0"/>
              </a:spcBef>
              <a:spcAft>
                <a:spcPts val="0"/>
              </a:spcAft>
              <a:buNone/>
            </a:pPr>
            <a:r>
              <a:rPr lang="en-US" sz="900" dirty="0">
                <a:solidFill>
                  <a:srgbClr val="44403F"/>
                </a:solidFill>
                <a:latin typeface="Arial"/>
                <a:ea typeface="Arial"/>
                <a:cs typeface="Arial"/>
                <a:sym typeface="Arial"/>
              </a:rPr>
              <a:t>Crisp et al. </a:t>
            </a:r>
            <a:r>
              <a:rPr lang="en-US" sz="900" i="1" dirty="0">
                <a:solidFill>
                  <a:srgbClr val="44403F"/>
                </a:solidFill>
                <a:latin typeface="Arial"/>
                <a:ea typeface="Arial"/>
                <a:cs typeface="Arial"/>
                <a:sym typeface="Arial"/>
              </a:rPr>
              <a:t>Am J </a:t>
            </a:r>
            <a:r>
              <a:rPr lang="en-US" sz="900" i="1" dirty="0" err="1">
                <a:solidFill>
                  <a:srgbClr val="44403F"/>
                </a:solidFill>
                <a:latin typeface="Arial"/>
                <a:ea typeface="Arial"/>
                <a:cs typeface="Arial"/>
                <a:sym typeface="Arial"/>
              </a:rPr>
              <a:t>Obstet</a:t>
            </a:r>
            <a:r>
              <a:rPr lang="en-US" sz="900" i="1" dirty="0">
                <a:solidFill>
                  <a:srgbClr val="44403F"/>
                </a:solidFill>
                <a:latin typeface="Arial"/>
                <a:ea typeface="Arial"/>
                <a:cs typeface="Arial"/>
                <a:sym typeface="Arial"/>
              </a:rPr>
              <a:t> </a:t>
            </a:r>
            <a:r>
              <a:rPr lang="en-US" sz="900" i="1" dirty="0" err="1">
                <a:solidFill>
                  <a:srgbClr val="44403F"/>
                </a:solidFill>
                <a:latin typeface="Arial"/>
                <a:ea typeface="Arial"/>
                <a:cs typeface="Arial"/>
                <a:sym typeface="Arial"/>
              </a:rPr>
              <a:t>Gynecol</a:t>
            </a:r>
            <a:r>
              <a:rPr lang="en-US" sz="900" i="1" dirty="0">
                <a:solidFill>
                  <a:srgbClr val="44403F"/>
                </a:solidFill>
                <a:latin typeface="Arial"/>
                <a:ea typeface="Arial"/>
                <a:cs typeface="Arial"/>
                <a:sym typeface="Arial"/>
              </a:rPr>
              <a:t> 2013</a:t>
            </a:r>
            <a:endParaRPr dirty="0"/>
          </a:p>
          <a:p>
            <a:pPr marL="0" marR="0" lvl="0" indent="0" algn="l" rtl="0">
              <a:spcBef>
                <a:spcPts val="0"/>
              </a:spcBef>
              <a:spcAft>
                <a:spcPts val="0"/>
              </a:spcAft>
              <a:buNone/>
            </a:pPr>
            <a:r>
              <a:rPr lang="en-US" sz="900" dirty="0">
                <a:solidFill>
                  <a:srgbClr val="44403F"/>
                </a:solidFill>
                <a:latin typeface="Arial"/>
                <a:ea typeface="Arial"/>
                <a:cs typeface="Arial"/>
                <a:sym typeface="Arial"/>
              </a:rPr>
              <a:t>Crisp et al</a:t>
            </a:r>
            <a:r>
              <a:rPr lang="en-US" sz="900" i="1" dirty="0">
                <a:solidFill>
                  <a:srgbClr val="44403F"/>
                </a:solidFill>
                <a:latin typeface="Arial"/>
                <a:ea typeface="Arial"/>
                <a:cs typeface="Arial"/>
                <a:sym typeface="Arial"/>
              </a:rPr>
              <a:t>. Female Pelvic Med </a:t>
            </a:r>
            <a:r>
              <a:rPr lang="en-US" sz="900" i="1" dirty="0" err="1">
                <a:solidFill>
                  <a:srgbClr val="44403F"/>
                </a:solidFill>
                <a:latin typeface="Arial"/>
                <a:ea typeface="Arial"/>
                <a:cs typeface="Arial"/>
                <a:sym typeface="Arial"/>
              </a:rPr>
              <a:t>Reconstr</a:t>
            </a:r>
            <a:r>
              <a:rPr lang="en-US" sz="900" i="1" dirty="0">
                <a:solidFill>
                  <a:srgbClr val="44403F"/>
                </a:solidFill>
                <a:latin typeface="Arial"/>
                <a:ea typeface="Arial"/>
                <a:cs typeface="Arial"/>
                <a:sym typeface="Arial"/>
              </a:rPr>
              <a:t> Surg</a:t>
            </a:r>
            <a:r>
              <a:rPr lang="en-US" sz="900" dirty="0">
                <a:solidFill>
                  <a:srgbClr val="44403F"/>
                </a:solidFill>
                <a:latin typeface="Arial"/>
                <a:ea typeface="Arial"/>
                <a:cs typeface="Arial"/>
                <a:sym typeface="Arial"/>
              </a:rPr>
              <a:t>. 2016</a:t>
            </a:r>
            <a:endParaRPr dirty="0"/>
          </a:p>
          <a:p>
            <a:pPr marL="0" marR="0" lvl="0" indent="0" algn="l" rtl="0">
              <a:spcBef>
                <a:spcPts val="0"/>
              </a:spcBef>
              <a:spcAft>
                <a:spcPts val="0"/>
              </a:spcAft>
              <a:buNone/>
            </a:pPr>
            <a:r>
              <a:rPr lang="en-US" sz="900" dirty="0" err="1">
                <a:solidFill>
                  <a:srgbClr val="44403F"/>
                </a:solidFill>
                <a:latin typeface="Arial"/>
                <a:ea typeface="Arial"/>
                <a:cs typeface="Arial"/>
                <a:sym typeface="Arial"/>
              </a:rPr>
              <a:t>Abbasy</a:t>
            </a:r>
            <a:r>
              <a:rPr lang="en-US" sz="900" dirty="0">
                <a:solidFill>
                  <a:srgbClr val="44403F"/>
                </a:solidFill>
                <a:latin typeface="Arial"/>
                <a:ea typeface="Arial"/>
                <a:cs typeface="Arial"/>
                <a:sym typeface="Arial"/>
              </a:rPr>
              <a:t> and Kenton </a:t>
            </a:r>
            <a:r>
              <a:rPr lang="en-US" sz="900" i="1" dirty="0">
                <a:solidFill>
                  <a:srgbClr val="44403F"/>
                </a:solidFill>
                <a:latin typeface="Arial"/>
                <a:ea typeface="Arial"/>
                <a:cs typeface="Arial"/>
                <a:sym typeface="Arial"/>
              </a:rPr>
              <a:t>Clin. </a:t>
            </a:r>
            <a:r>
              <a:rPr lang="en-US" sz="900" i="1" dirty="0" err="1">
                <a:solidFill>
                  <a:srgbClr val="44403F"/>
                </a:solidFill>
                <a:latin typeface="Arial"/>
                <a:ea typeface="Arial"/>
                <a:cs typeface="Arial"/>
                <a:sym typeface="Arial"/>
              </a:rPr>
              <a:t>Obstet</a:t>
            </a:r>
            <a:r>
              <a:rPr lang="en-US" sz="900" i="1" dirty="0">
                <a:solidFill>
                  <a:srgbClr val="44403F"/>
                </a:solidFill>
                <a:latin typeface="Arial"/>
                <a:ea typeface="Arial"/>
                <a:cs typeface="Arial"/>
                <a:sym typeface="Arial"/>
              </a:rPr>
              <a:t>  </a:t>
            </a:r>
            <a:r>
              <a:rPr lang="en-US" sz="900" i="1" dirty="0" err="1">
                <a:solidFill>
                  <a:srgbClr val="44403F"/>
                </a:solidFill>
                <a:latin typeface="Arial"/>
                <a:ea typeface="Arial"/>
                <a:cs typeface="Arial"/>
                <a:sym typeface="Arial"/>
              </a:rPr>
              <a:t>Gynecol</a:t>
            </a:r>
            <a:r>
              <a:rPr lang="en-US" sz="900" i="1" dirty="0">
                <a:solidFill>
                  <a:srgbClr val="44403F"/>
                </a:solidFill>
                <a:latin typeface="Arial"/>
                <a:ea typeface="Arial"/>
                <a:cs typeface="Arial"/>
                <a:sym typeface="Arial"/>
              </a:rPr>
              <a:t> </a:t>
            </a:r>
            <a:r>
              <a:rPr lang="en-US" sz="900" dirty="0">
                <a:solidFill>
                  <a:srgbClr val="44403F"/>
                </a:solidFill>
                <a:latin typeface="Arial"/>
                <a:ea typeface="Arial"/>
                <a:cs typeface="Arial"/>
                <a:sym typeface="Arial"/>
              </a:rPr>
              <a:t>2010  </a:t>
            </a:r>
            <a:endParaRPr dirty="0"/>
          </a:p>
        </p:txBody>
      </p:sp>
      <p:pic>
        <p:nvPicPr>
          <p:cNvPr id="516" name="Google Shape;516;p55"/>
          <p:cNvPicPr preferRelativeResize="0"/>
          <p:nvPr/>
        </p:nvPicPr>
        <p:blipFill rotWithShape="1">
          <a:blip r:embed="rId3">
            <a:alphaModFix/>
          </a:blip>
          <a:srcRect/>
          <a:stretch/>
        </p:blipFill>
        <p:spPr>
          <a:xfrm>
            <a:off x="4474724" y="3092145"/>
            <a:ext cx="2735905" cy="2057400"/>
          </a:xfrm>
          <a:prstGeom prst="rect">
            <a:avLst/>
          </a:prstGeom>
          <a:noFill/>
          <a:ln>
            <a:noFill/>
          </a:ln>
        </p:spPr>
      </p:pic>
      <p:pic>
        <p:nvPicPr>
          <p:cNvPr id="517" name="Google Shape;517;p55"/>
          <p:cNvPicPr preferRelativeResize="0"/>
          <p:nvPr/>
        </p:nvPicPr>
        <p:blipFill rotWithShape="1">
          <a:blip r:embed="rId4">
            <a:alphaModFix/>
          </a:blip>
          <a:srcRect/>
          <a:stretch/>
        </p:blipFill>
        <p:spPr>
          <a:xfrm>
            <a:off x="1274323" y="3092145"/>
            <a:ext cx="2735904" cy="2057400"/>
          </a:xfrm>
          <a:prstGeom prst="rect">
            <a:avLst/>
          </a:prstGeom>
          <a:noFill/>
          <a:ln>
            <a:noFill/>
          </a:ln>
        </p:spPr>
      </p:pic>
      <p:pic>
        <p:nvPicPr>
          <p:cNvPr id="518" name="Google Shape;518;p55" descr="lefort image.jpg"/>
          <p:cNvPicPr preferRelativeResize="0"/>
          <p:nvPr/>
        </p:nvPicPr>
        <p:blipFill rotWithShape="1">
          <a:blip r:embed="rId5">
            <a:alphaModFix/>
          </a:blip>
          <a:srcRect/>
          <a:stretch/>
        </p:blipFill>
        <p:spPr>
          <a:xfrm>
            <a:off x="7598924" y="2939745"/>
            <a:ext cx="2395487" cy="2514600"/>
          </a:xfrm>
          <a:prstGeom prst="rect">
            <a:avLst/>
          </a:prstGeom>
          <a:noFill/>
          <a:ln>
            <a:noFill/>
          </a:ln>
        </p:spPr>
      </p:pic>
      <p:sp>
        <p:nvSpPr>
          <p:cNvPr id="519" name="Google Shape;519;p55"/>
          <p:cNvSpPr txBox="1"/>
          <p:nvPr/>
        </p:nvSpPr>
        <p:spPr>
          <a:xfrm>
            <a:off x="13411200" y="5257800"/>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55"/>
          <p:cNvSpPr txBox="1"/>
          <p:nvPr/>
        </p:nvSpPr>
        <p:spPr>
          <a:xfrm>
            <a:off x="7751322" y="5435235"/>
            <a:ext cx="32895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44403F"/>
                </a:solidFill>
                <a:latin typeface="Arial"/>
                <a:ea typeface="Arial"/>
                <a:cs typeface="Arial"/>
                <a:sym typeface="Arial"/>
              </a:rPr>
              <a:t>Adam et al http://emedicine.medscape.com/article/268258</a:t>
            </a:r>
            <a:endParaRPr/>
          </a:p>
        </p:txBody>
      </p:sp>
      <p:sp>
        <p:nvSpPr>
          <p:cNvPr id="521" name="Google Shape;521;p55"/>
          <p:cNvSpPr/>
          <p:nvPr/>
        </p:nvSpPr>
        <p:spPr>
          <a:xfrm>
            <a:off x="4093723" y="4082745"/>
            <a:ext cx="304800" cy="76200"/>
          </a:xfrm>
          <a:prstGeom prst="rightArrow">
            <a:avLst>
              <a:gd name="adj1" fmla="val 50000"/>
              <a:gd name="adj2" fmla="val 50000"/>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Native Tissue Reconstruction</a:t>
            </a:r>
            <a:endParaRPr/>
          </a:p>
        </p:txBody>
      </p:sp>
      <p:sp>
        <p:nvSpPr>
          <p:cNvPr id="528" name="Google Shape;528;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a:t>Uterosacral/Sacrospinous Ligament Suspension</a:t>
            </a:r>
            <a:endParaRPr/>
          </a:p>
          <a:p>
            <a:pPr marL="228600" lvl="0" indent="-228600" algn="l" rtl="0">
              <a:lnSpc>
                <a:spcPct val="90000"/>
              </a:lnSpc>
              <a:spcBef>
                <a:spcPts val="1000"/>
              </a:spcBef>
              <a:spcAft>
                <a:spcPts val="0"/>
              </a:spcAft>
              <a:buClr>
                <a:srgbClr val="44403F"/>
              </a:buClr>
              <a:buSzPts val="2800"/>
              <a:buChar char="•"/>
            </a:pPr>
            <a:r>
              <a:rPr lang="en-US"/>
              <a:t>Anterior and Posterior Colporrhaphies</a:t>
            </a:r>
            <a:endParaRPr/>
          </a:p>
          <a:p>
            <a:pPr marL="228600" lvl="0" indent="-50800" algn="l" rtl="0">
              <a:lnSpc>
                <a:spcPct val="90000"/>
              </a:lnSpc>
              <a:spcBef>
                <a:spcPts val="1000"/>
              </a:spcBef>
              <a:spcAft>
                <a:spcPts val="0"/>
              </a:spcAft>
              <a:buClr>
                <a:srgbClr val="44403F"/>
              </a:buClr>
              <a:buSzPts val="2800"/>
              <a:buNone/>
            </a:pPr>
            <a:endParaRPr/>
          </a:p>
          <a:p>
            <a:pPr marL="228600" lvl="0" indent="-50800" algn="l" rtl="0">
              <a:lnSpc>
                <a:spcPct val="90000"/>
              </a:lnSpc>
              <a:spcBef>
                <a:spcPts val="1000"/>
              </a:spcBef>
              <a:spcAft>
                <a:spcPts val="0"/>
              </a:spcAft>
              <a:buClr>
                <a:srgbClr val="44403F"/>
              </a:buClr>
              <a:buSzPts val="2800"/>
              <a:buNone/>
            </a:pPr>
            <a:endParaRPr/>
          </a:p>
          <a:p>
            <a:pPr marL="228600" lvl="0" indent="-50800" algn="l" rtl="0">
              <a:lnSpc>
                <a:spcPct val="90000"/>
              </a:lnSpc>
              <a:spcBef>
                <a:spcPts val="1000"/>
              </a:spcBef>
              <a:spcAft>
                <a:spcPts val="0"/>
              </a:spcAft>
              <a:buClr>
                <a:srgbClr val="44403F"/>
              </a:buClr>
              <a:buSzPts val="2800"/>
              <a:buNone/>
            </a:pPr>
            <a:endParaRPr/>
          </a:p>
        </p:txBody>
      </p:sp>
      <p:sp>
        <p:nvSpPr>
          <p:cNvPr id="529" name="Google Shape;529;p56"/>
          <p:cNvSpPr/>
          <p:nvPr/>
        </p:nvSpPr>
        <p:spPr>
          <a:xfrm>
            <a:off x="1891637" y="5253819"/>
            <a:ext cx="310312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44403F"/>
                </a:solidFill>
                <a:latin typeface="Montserrat"/>
                <a:ea typeface="Montserrat"/>
                <a:cs typeface="Montserrat"/>
                <a:sym typeface="Montserrat"/>
              </a:rPr>
              <a:t>Sacrospinous Ligament Fixation</a:t>
            </a:r>
            <a:endParaRPr/>
          </a:p>
        </p:txBody>
      </p:sp>
      <p:sp>
        <p:nvSpPr>
          <p:cNvPr id="530" name="Google Shape;530;p56"/>
          <p:cNvSpPr/>
          <p:nvPr/>
        </p:nvSpPr>
        <p:spPr>
          <a:xfrm>
            <a:off x="6927898" y="5253820"/>
            <a:ext cx="324903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44403F"/>
                </a:solidFill>
                <a:latin typeface="Montserrat"/>
                <a:ea typeface="Montserrat"/>
                <a:cs typeface="Montserrat"/>
                <a:sym typeface="Montserrat"/>
              </a:rPr>
              <a:t>Uterosacral Ligament Suspension</a:t>
            </a:r>
            <a:endParaRPr/>
          </a:p>
        </p:txBody>
      </p:sp>
      <p:pic>
        <p:nvPicPr>
          <p:cNvPr id="531" name="Google Shape;531;p56"/>
          <p:cNvPicPr preferRelativeResize="0"/>
          <p:nvPr/>
        </p:nvPicPr>
        <p:blipFill rotWithShape="1">
          <a:blip r:embed="rId3">
            <a:alphaModFix/>
          </a:blip>
          <a:srcRect l="7333" t="13704" r="7530" b="7037"/>
          <a:stretch/>
        </p:blipFill>
        <p:spPr>
          <a:xfrm>
            <a:off x="1891637" y="3032238"/>
            <a:ext cx="2801693" cy="2086644"/>
          </a:xfrm>
          <a:prstGeom prst="rect">
            <a:avLst/>
          </a:prstGeom>
          <a:noFill/>
          <a:ln>
            <a:noFill/>
          </a:ln>
        </p:spPr>
      </p:pic>
      <p:pic>
        <p:nvPicPr>
          <p:cNvPr id="532" name="Google Shape;532;p56"/>
          <p:cNvPicPr preferRelativeResize="0"/>
          <p:nvPr/>
        </p:nvPicPr>
        <p:blipFill rotWithShape="1">
          <a:blip r:embed="rId4">
            <a:alphaModFix/>
          </a:blip>
          <a:srcRect l="11284" t="13580" r="7629" b="6420"/>
          <a:stretch/>
        </p:blipFill>
        <p:spPr>
          <a:xfrm>
            <a:off x="7144772" y="3032238"/>
            <a:ext cx="2643726" cy="208664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Sacrocolpopexy</a:t>
            </a:r>
            <a:endParaRPr/>
          </a:p>
        </p:txBody>
      </p:sp>
      <p:sp>
        <p:nvSpPr>
          <p:cNvPr id="539" name="Google Shape;539;p57"/>
          <p:cNvSpPr txBox="1">
            <a:spLocks noGrp="1"/>
          </p:cNvSpPr>
          <p:nvPr>
            <p:ph type="body" idx="1"/>
          </p:nvPr>
        </p:nvSpPr>
        <p:spPr>
          <a:xfrm>
            <a:off x="838200" y="1825625"/>
            <a:ext cx="618517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Abdominal, laparoscopic, robotic routes</a:t>
            </a:r>
            <a:endParaRPr dirty="0"/>
          </a:p>
          <a:p>
            <a:pPr marL="228600" lvl="0" indent="-228600" algn="l" rtl="0">
              <a:lnSpc>
                <a:spcPct val="90000"/>
              </a:lnSpc>
              <a:spcBef>
                <a:spcPts val="1000"/>
              </a:spcBef>
              <a:spcAft>
                <a:spcPts val="0"/>
              </a:spcAft>
              <a:buClr>
                <a:srgbClr val="44403F"/>
              </a:buClr>
              <a:buSzPts val="2800"/>
              <a:buChar char="•"/>
            </a:pPr>
            <a:r>
              <a:rPr lang="en-US" dirty="0"/>
              <a:t>ECARE: 7-year outcomes, symptom success 70-75%, anatomic success 75%, Composite failure 34-48%, mesh erosion 10%</a:t>
            </a:r>
            <a:endParaRPr dirty="0"/>
          </a:p>
        </p:txBody>
      </p:sp>
      <p:sp>
        <p:nvSpPr>
          <p:cNvPr id="540" name="Google Shape;540;p57"/>
          <p:cNvSpPr txBox="1"/>
          <p:nvPr/>
        </p:nvSpPr>
        <p:spPr>
          <a:xfrm>
            <a:off x="838200" y="5462082"/>
            <a:ext cx="32766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44403F"/>
                </a:solidFill>
                <a:latin typeface="Arial"/>
                <a:ea typeface="Arial"/>
                <a:cs typeface="Arial"/>
                <a:sym typeface="Arial"/>
              </a:rPr>
              <a:t>Nygaard et al. JAMA 2013 </a:t>
            </a:r>
            <a:endParaRPr/>
          </a:p>
        </p:txBody>
      </p:sp>
      <p:pic>
        <p:nvPicPr>
          <p:cNvPr id="541" name="Google Shape;541;p57"/>
          <p:cNvPicPr preferRelativeResize="0"/>
          <p:nvPr/>
        </p:nvPicPr>
        <p:blipFill rotWithShape="1">
          <a:blip r:embed="rId3">
            <a:alphaModFix/>
          </a:blip>
          <a:srcRect l="6371" t="19141" r="10360" b="8475"/>
          <a:stretch/>
        </p:blipFill>
        <p:spPr>
          <a:xfrm>
            <a:off x="6803922" y="1825625"/>
            <a:ext cx="5132439" cy="356911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When to Send…</a:t>
            </a:r>
            <a:endParaRPr/>
          </a:p>
        </p:txBody>
      </p:sp>
      <p:sp>
        <p:nvSpPr>
          <p:cNvPr id="548" name="Google Shape;548;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For a second set of </a:t>
            </a:r>
            <a:r>
              <a:rPr lang="en-US" b="1" dirty="0"/>
              <a:t>eyes</a:t>
            </a:r>
            <a:r>
              <a:rPr lang="en-US" dirty="0"/>
              <a:t>: (bumps, lumps, lesions)</a:t>
            </a:r>
            <a:endParaRPr dirty="0"/>
          </a:p>
          <a:p>
            <a:pPr marL="228600" lvl="0" indent="-228600" algn="l" rtl="0">
              <a:lnSpc>
                <a:spcPct val="90000"/>
              </a:lnSpc>
              <a:spcBef>
                <a:spcPts val="1000"/>
              </a:spcBef>
              <a:spcAft>
                <a:spcPts val="0"/>
              </a:spcAft>
              <a:buClr>
                <a:srgbClr val="44403F"/>
              </a:buClr>
              <a:buSzPts val="2800"/>
              <a:buChar char="•"/>
            </a:pPr>
            <a:r>
              <a:rPr lang="en-US" dirty="0"/>
              <a:t>For a second set of </a:t>
            </a:r>
            <a:r>
              <a:rPr lang="en-US" b="1" dirty="0"/>
              <a:t>hands</a:t>
            </a:r>
            <a:r>
              <a:rPr lang="en-US" dirty="0"/>
              <a:t>: surgery, procedural options, refractory or complicated patients</a:t>
            </a:r>
            <a:endParaRPr dirty="0"/>
          </a:p>
          <a:p>
            <a:pPr marL="228600" lvl="0" indent="-228600" algn="l" rtl="0">
              <a:lnSpc>
                <a:spcPct val="90000"/>
              </a:lnSpc>
              <a:spcBef>
                <a:spcPts val="1000"/>
              </a:spcBef>
              <a:spcAft>
                <a:spcPts val="0"/>
              </a:spcAft>
              <a:buClr>
                <a:srgbClr val="44403F"/>
              </a:buClr>
              <a:buSzPts val="2800"/>
              <a:buChar char="•"/>
            </a:pPr>
            <a:r>
              <a:rPr lang="en-US" dirty="0"/>
              <a:t>For diagnostic tools (urodynamics, cystoscopy, pessaries)</a:t>
            </a:r>
            <a:endParaRPr dirty="0"/>
          </a:p>
          <a:p>
            <a:pPr marL="228600" lvl="0" indent="-228600" algn="l" rtl="0">
              <a:lnSpc>
                <a:spcPct val="90000"/>
              </a:lnSpc>
              <a:spcBef>
                <a:spcPts val="1000"/>
              </a:spcBef>
              <a:spcAft>
                <a:spcPts val="0"/>
              </a:spcAft>
              <a:buClr>
                <a:srgbClr val="44403F"/>
              </a:buClr>
              <a:buSzPts val="2800"/>
              <a:buChar char="•"/>
            </a:pPr>
            <a:r>
              <a:rPr lang="en-US" dirty="0"/>
              <a:t>For</a:t>
            </a:r>
            <a:r>
              <a:rPr lang="en-US" b="1" dirty="0"/>
              <a:t> questions</a:t>
            </a:r>
            <a:r>
              <a:rPr lang="en-US" dirty="0"/>
              <a:t>: any time you are uncomfortable or want to escalate care </a:t>
            </a:r>
            <a:endParaRPr dirty="0"/>
          </a:p>
          <a:p>
            <a:pPr marL="228600" lvl="0" indent="-228600" algn="l" rtl="0">
              <a:lnSpc>
                <a:spcPct val="90000"/>
              </a:lnSpc>
              <a:spcBef>
                <a:spcPts val="1000"/>
              </a:spcBef>
              <a:spcAft>
                <a:spcPts val="0"/>
              </a:spcAft>
              <a:buClr>
                <a:srgbClr val="44403F"/>
              </a:buClr>
              <a:buSzPts val="2800"/>
              <a:buChar char="•"/>
            </a:pPr>
            <a:r>
              <a:rPr lang="en-US" dirty="0"/>
              <a:t>Insert card/contact info </a:t>
            </a:r>
            <a:endParaRPr dirty="0"/>
          </a:p>
        </p:txBody>
      </p:sp>
      <p:sp>
        <p:nvSpPr>
          <p:cNvPr id="549" name="Google Shape;549;p58"/>
          <p:cNvSpPr txBox="1">
            <a:spLocks noGrp="1"/>
          </p:cNvSpPr>
          <p:nvPr>
            <p:ph type="dt" idx="4294967295"/>
          </p:nvPr>
        </p:nvSpPr>
        <p:spPr>
          <a:xfrm>
            <a:off x="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Insert your logo here </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Resources for You and Your Patients</a:t>
            </a:r>
            <a:endParaRPr/>
          </a:p>
        </p:txBody>
      </p:sp>
      <p:sp>
        <p:nvSpPr>
          <p:cNvPr id="556" name="Google Shape;556;p59"/>
          <p:cNvSpPr txBox="1">
            <a:spLocks noGrp="1"/>
          </p:cNvSpPr>
          <p:nvPr>
            <p:ph type="body" idx="1"/>
          </p:nvPr>
        </p:nvSpPr>
        <p:spPr>
          <a:xfrm>
            <a:off x="838200" y="1825625"/>
            <a:ext cx="10515600" cy="420552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b="1" dirty="0"/>
              <a:t>AUGS.org</a:t>
            </a:r>
            <a:endParaRPr b="1" dirty="0"/>
          </a:p>
          <a:p>
            <a:pPr marL="228600" lvl="0" indent="-50800" algn="l" rtl="0">
              <a:lnSpc>
                <a:spcPct val="90000"/>
              </a:lnSpc>
              <a:spcBef>
                <a:spcPts val="1000"/>
              </a:spcBef>
              <a:spcAft>
                <a:spcPts val="0"/>
              </a:spcAft>
              <a:buClr>
                <a:srgbClr val="44403F"/>
              </a:buClr>
              <a:buSzPts val="2800"/>
              <a:buNone/>
            </a:pPr>
            <a:endParaRPr dirty="0"/>
          </a:p>
          <a:p>
            <a:pPr marL="228600" lvl="0" indent="-228600" algn="l" rtl="0">
              <a:lnSpc>
                <a:spcPct val="90000"/>
              </a:lnSpc>
              <a:spcBef>
                <a:spcPts val="1000"/>
              </a:spcBef>
              <a:spcAft>
                <a:spcPts val="0"/>
              </a:spcAft>
              <a:buClr>
                <a:srgbClr val="44403F"/>
              </a:buClr>
              <a:buSzPts val="2800"/>
              <a:buChar char="•"/>
            </a:pPr>
            <a:r>
              <a:rPr lang="en-US" b="1" dirty="0"/>
              <a:t>VoicesforPFD.org</a:t>
            </a:r>
          </a:p>
          <a:p>
            <a:pPr marL="685800" lvl="1" indent="-228600">
              <a:spcBef>
                <a:spcPts val="1000"/>
              </a:spcBef>
              <a:buSzPts val="2800"/>
            </a:pPr>
            <a:r>
              <a:rPr lang="en-US" sz="2000" dirty="0"/>
              <a:t>A website and online community developed by AUGS to educate patients and caregivers about pelvic floor disorders, and to create a unique space for women to connect with other patients. (Videos, Apps, Printable Resources)</a:t>
            </a:r>
            <a:endParaRPr dirty="0"/>
          </a:p>
          <a:p>
            <a:pPr marL="685800" lvl="1" indent="-76200" algn="l" rtl="0">
              <a:lnSpc>
                <a:spcPct val="90000"/>
              </a:lnSpc>
              <a:spcBef>
                <a:spcPts val="500"/>
              </a:spcBef>
              <a:spcAft>
                <a:spcPts val="0"/>
              </a:spcAft>
              <a:buClr>
                <a:srgbClr val="44403F"/>
              </a:buClr>
              <a:buSzPts val="2400"/>
              <a:buNone/>
            </a:pPr>
            <a:endParaRPr dirty="0"/>
          </a:p>
          <a:p>
            <a:pPr marL="0" lvl="0" indent="0" algn="l" rtl="0">
              <a:lnSpc>
                <a:spcPct val="90000"/>
              </a:lnSpc>
              <a:spcBef>
                <a:spcPts val="1000"/>
              </a:spcBef>
              <a:spcAft>
                <a:spcPts val="0"/>
              </a:spcAft>
              <a:buClr>
                <a:srgbClr val="44403F"/>
              </a:buClr>
              <a:buSzPts val="2800"/>
              <a:buNone/>
            </a:pPr>
            <a:endParaRPr dirty="0"/>
          </a:p>
          <a:p>
            <a:pPr marL="228600" lvl="0" indent="-50800" algn="l" rtl="0">
              <a:lnSpc>
                <a:spcPct val="90000"/>
              </a:lnSpc>
              <a:spcBef>
                <a:spcPts val="1000"/>
              </a:spcBef>
              <a:spcAft>
                <a:spcPts val="0"/>
              </a:spcAft>
              <a:buClr>
                <a:srgbClr val="44403F"/>
              </a:buClr>
              <a:buSzPts val="28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Areas of Expertise</a:t>
            </a:r>
            <a:endParaRPr/>
          </a:p>
        </p:txBody>
      </p:sp>
      <p:sp>
        <p:nvSpPr>
          <p:cNvPr id="107" name="Google Shape;107;p6"/>
          <p:cNvSpPr txBox="1">
            <a:spLocks noGrp="1"/>
          </p:cNvSpPr>
          <p:nvPr>
            <p:ph type="body" idx="1"/>
          </p:nvPr>
        </p:nvSpPr>
        <p:spPr>
          <a:xfrm>
            <a:off x="838200" y="1825625"/>
            <a:ext cx="10515600" cy="405793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Pelvic floor anatomy and physiology</a:t>
            </a:r>
            <a:endParaRPr sz="1600" dirty="0"/>
          </a:p>
          <a:p>
            <a:pPr marL="228600" lvl="0" indent="-228600" algn="l" rtl="0">
              <a:lnSpc>
                <a:spcPct val="90000"/>
              </a:lnSpc>
              <a:spcBef>
                <a:spcPts val="1000"/>
              </a:spcBef>
              <a:spcAft>
                <a:spcPts val="0"/>
              </a:spcAft>
              <a:buClr>
                <a:srgbClr val="44403F"/>
              </a:buClr>
              <a:buSzPts val="2800"/>
              <a:buChar char="•"/>
            </a:pPr>
            <a:r>
              <a:rPr lang="en-US" dirty="0"/>
              <a:t>Pathophysiology of pelvic floor disorders  </a:t>
            </a:r>
            <a:endParaRPr sz="1600" dirty="0"/>
          </a:p>
          <a:p>
            <a:pPr marL="685800" lvl="1" indent="-228600" algn="l" rtl="0">
              <a:lnSpc>
                <a:spcPct val="90000"/>
              </a:lnSpc>
              <a:spcBef>
                <a:spcPts val="500"/>
              </a:spcBef>
              <a:spcAft>
                <a:spcPts val="0"/>
              </a:spcAft>
              <a:buClr>
                <a:srgbClr val="44403F"/>
              </a:buClr>
              <a:buSzPts val="2400"/>
              <a:buChar char="•"/>
            </a:pPr>
            <a:r>
              <a:rPr lang="en-US" dirty="0"/>
              <a:t>Urinary</a:t>
            </a:r>
            <a:endParaRPr dirty="0"/>
          </a:p>
          <a:p>
            <a:pPr marL="1143000" lvl="2" indent="-228600" algn="l" rtl="0">
              <a:lnSpc>
                <a:spcPct val="90000"/>
              </a:lnSpc>
              <a:spcBef>
                <a:spcPts val="500"/>
              </a:spcBef>
              <a:spcAft>
                <a:spcPts val="0"/>
              </a:spcAft>
              <a:buClr>
                <a:srgbClr val="44403F"/>
              </a:buClr>
              <a:buSzPts val="2000"/>
              <a:buChar char="•"/>
            </a:pPr>
            <a:r>
              <a:rPr lang="en-US" dirty="0"/>
              <a:t>Incontinence, recurrent UTI, bladder pain, urethral diverticula, voiding dysfunction, neurogenic bladder</a:t>
            </a:r>
            <a:endParaRPr dirty="0"/>
          </a:p>
          <a:p>
            <a:pPr marL="685800" lvl="1" indent="-228600" algn="l" rtl="0">
              <a:lnSpc>
                <a:spcPct val="90000"/>
              </a:lnSpc>
              <a:spcBef>
                <a:spcPts val="500"/>
              </a:spcBef>
              <a:spcAft>
                <a:spcPts val="0"/>
              </a:spcAft>
              <a:buClr>
                <a:srgbClr val="44403F"/>
              </a:buClr>
              <a:buSzPts val="2400"/>
              <a:buChar char="•"/>
            </a:pPr>
            <a:r>
              <a:rPr lang="en-US" dirty="0"/>
              <a:t>Defecatory</a:t>
            </a:r>
            <a:endParaRPr dirty="0"/>
          </a:p>
          <a:p>
            <a:pPr marL="1143000" lvl="2" indent="-228600" algn="l" rtl="0">
              <a:lnSpc>
                <a:spcPct val="90000"/>
              </a:lnSpc>
              <a:spcBef>
                <a:spcPts val="500"/>
              </a:spcBef>
              <a:spcAft>
                <a:spcPts val="0"/>
              </a:spcAft>
              <a:buClr>
                <a:srgbClr val="44403F"/>
              </a:buClr>
              <a:buSzPts val="2000"/>
              <a:buChar char="•"/>
            </a:pPr>
            <a:r>
              <a:rPr lang="en-US" dirty="0"/>
              <a:t>Fecal incontinence and defecatory dysfunction</a:t>
            </a:r>
            <a:endParaRPr dirty="0"/>
          </a:p>
          <a:p>
            <a:pPr marL="685800" lvl="1" indent="-228600" algn="l" rtl="0">
              <a:lnSpc>
                <a:spcPct val="90000"/>
              </a:lnSpc>
              <a:spcBef>
                <a:spcPts val="500"/>
              </a:spcBef>
              <a:spcAft>
                <a:spcPts val="0"/>
              </a:spcAft>
              <a:buClr>
                <a:srgbClr val="44403F"/>
              </a:buClr>
              <a:buSzPts val="2400"/>
              <a:buChar char="•"/>
            </a:pPr>
            <a:r>
              <a:rPr lang="en-US" dirty="0"/>
              <a:t>Vaginal</a:t>
            </a:r>
            <a:endParaRPr dirty="0"/>
          </a:p>
          <a:p>
            <a:pPr marL="1143000" lvl="2" indent="-228600" algn="l" rtl="0">
              <a:lnSpc>
                <a:spcPct val="90000"/>
              </a:lnSpc>
              <a:spcBef>
                <a:spcPts val="500"/>
              </a:spcBef>
              <a:spcAft>
                <a:spcPts val="0"/>
              </a:spcAft>
              <a:buClr>
                <a:srgbClr val="44403F"/>
              </a:buClr>
              <a:buSzPts val="2000"/>
              <a:buChar char="•"/>
            </a:pPr>
            <a:r>
              <a:rPr lang="en-US" dirty="0"/>
              <a:t>Pelvic organ prolapse, obstetric birth trauma, </a:t>
            </a:r>
            <a:r>
              <a:rPr lang="en-US" dirty="0" err="1"/>
              <a:t>vesico</a:t>
            </a:r>
            <a:r>
              <a:rPr lang="en-US" dirty="0"/>
              <a:t>-vaginal and rectovaginal fistulae, complications of pelvic floor surgeries, mesh complications, pelvic/vulvar pain disorders</a:t>
            </a:r>
            <a:endParaRPr dirty="0"/>
          </a:p>
          <a:p>
            <a:pPr marL="228600" lvl="0" indent="-50800" algn="l" rtl="0">
              <a:lnSpc>
                <a:spcPct val="90000"/>
              </a:lnSpc>
              <a:spcBef>
                <a:spcPts val="1000"/>
              </a:spcBef>
              <a:spcAft>
                <a:spcPts val="0"/>
              </a:spcAft>
              <a:buClr>
                <a:srgbClr val="44403F"/>
              </a:buClr>
              <a:buSzPts val="2800"/>
              <a:buNone/>
            </a:pP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Questions?</a:t>
            </a:r>
            <a:endParaRPr/>
          </a:p>
        </p:txBody>
      </p:sp>
      <p:pic>
        <p:nvPicPr>
          <p:cNvPr id="562" name="Google Shape;562;p60" descr="questions.jpg"/>
          <p:cNvPicPr preferRelativeResize="0">
            <a:picLocks noGrp="1"/>
          </p:cNvPicPr>
          <p:nvPr>
            <p:ph type="body" idx="1"/>
          </p:nvPr>
        </p:nvPicPr>
        <p:blipFill rotWithShape="1">
          <a:blip r:embed="rId3">
            <a:alphaModFix/>
          </a:blip>
          <a:srcRect/>
          <a:stretch/>
        </p:blipFill>
        <p:spPr>
          <a:xfrm>
            <a:off x="3390612" y="1767925"/>
            <a:ext cx="5410775" cy="391461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References</a:t>
            </a:r>
            <a:endParaRPr/>
          </a:p>
        </p:txBody>
      </p:sp>
      <p:sp>
        <p:nvSpPr>
          <p:cNvPr id="569" name="Google Shape;569;p61"/>
          <p:cNvSpPr txBox="1">
            <a:spLocks noGrp="1"/>
          </p:cNvSpPr>
          <p:nvPr>
            <p:ph type="body" idx="1"/>
          </p:nvPr>
        </p:nvSpPr>
        <p:spPr>
          <a:xfrm>
            <a:off x="838200" y="1690688"/>
            <a:ext cx="10515600" cy="428334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403F"/>
              </a:buClr>
              <a:buSzPts val="900"/>
              <a:buNone/>
            </a:pPr>
            <a:r>
              <a:rPr lang="en-US" sz="900" dirty="0"/>
              <a:t>1. </a:t>
            </a:r>
            <a:r>
              <a:rPr lang="en-US" sz="900" dirty="0" err="1"/>
              <a:t>Abbasy</a:t>
            </a:r>
            <a:r>
              <a:rPr lang="en-US" sz="900" dirty="0"/>
              <a:t> S, Kenton K. Obliterative procedures for pelvic organ prolapse. Clin </a:t>
            </a:r>
            <a:r>
              <a:rPr lang="en-US" sz="900" dirty="0" err="1"/>
              <a:t>Obstet</a:t>
            </a:r>
            <a:r>
              <a:rPr lang="en-US" sz="900" dirty="0"/>
              <a:t> Gynecol. 2010 Mar;53(1):86-98.</a:t>
            </a:r>
            <a:br>
              <a:rPr lang="en-US" sz="900" dirty="0"/>
            </a:br>
            <a:r>
              <a:rPr lang="en-US" sz="900" dirty="0"/>
              <a:t>2. Albo ME, Richter HE, Brubaker L, Norton P, Kraus SR, Zimmern PE, et al. Burch </a:t>
            </a:r>
            <a:r>
              <a:rPr lang="en-US" sz="900" dirty="0" err="1"/>
              <a:t>colposuspension</a:t>
            </a:r>
            <a:r>
              <a:rPr lang="en-US" sz="900" dirty="0"/>
              <a:t> versus fascial sling to reduce urinary stress incontinence. N Engl J Med. 2007 May 24;356(21):2143-55.</a:t>
            </a:r>
            <a:br>
              <a:rPr lang="en-US" sz="900" dirty="0"/>
            </a:br>
            <a:r>
              <a:rPr lang="en-US" sz="900" dirty="0"/>
              <a:t>3. Amundsen CL, Richter HE, Menefee SA, </a:t>
            </a:r>
            <a:r>
              <a:rPr lang="en-US" sz="900" dirty="0" err="1"/>
              <a:t>Komesu</a:t>
            </a:r>
            <a:r>
              <a:rPr lang="en-US" sz="900" dirty="0"/>
              <a:t> YM, Arya LA, Gregory WT, et al. </a:t>
            </a:r>
            <a:r>
              <a:rPr lang="en-US" sz="900" dirty="0" err="1"/>
              <a:t>OnabotulinumtoxinA</a:t>
            </a:r>
            <a:r>
              <a:rPr lang="en-US" sz="900" dirty="0"/>
              <a:t> vs Sacral Neuromodulation on Refractory Urgency Urinary Incontinence in Women: A Randomized Clinical Trial. JAMA. 2016 Oct 4;316(13):1366-74.</a:t>
            </a:r>
            <a:br>
              <a:rPr lang="en-US" sz="900" dirty="0"/>
            </a:br>
            <a:r>
              <a:rPr lang="en-US" sz="900" dirty="0"/>
              <a:t>4. </a:t>
            </a:r>
            <a:r>
              <a:rPr lang="en-US" sz="900" dirty="0" err="1"/>
              <a:t>Ayeleke</a:t>
            </a:r>
            <a:r>
              <a:rPr lang="en-US" sz="900" dirty="0"/>
              <a:t> RO, Hay-Smith EJ, Omar MI. Pelvic floor muscle training added to another active treatment versus the same active treatment alone for urinary incontinence in women. Cochrane Database Syst Rev. 2015 Nov 3;(11):CD010551. </a:t>
            </a:r>
            <a:r>
              <a:rPr lang="en-US" sz="900" dirty="0" err="1"/>
              <a:t>doi</a:t>
            </a:r>
            <a:r>
              <a:rPr lang="en-US" sz="900" dirty="0"/>
              <a:t>(11):CD010551.</a:t>
            </a:r>
            <a:br>
              <a:rPr lang="en-US" sz="900" dirty="0"/>
            </a:br>
            <a:r>
              <a:rPr lang="en-US" sz="900" dirty="0"/>
              <a:t>5. Barber MD, Brubaker L, Burgio KL, Richter HE, Nygaard I, Weidner AC, et al. Comparison of 2 transvaginal surgical approaches and perioperative behavioral therapy for apical vaginal prolapse: the OPTIMAL randomized trial. JAMA. 2014 Mar 12;311(10):1023-34.</a:t>
            </a:r>
            <a:br>
              <a:rPr lang="en-US" sz="900" dirty="0"/>
            </a:br>
            <a:r>
              <a:rPr lang="en-US" sz="900" dirty="0"/>
              <a:t>6. Brown JS, Bradley CS, Subak LL, Richter HE, Kraus SR, Brubaker L, et al. The sensitivity and specificity of a simple test to distinguish between urge and stress urinary incontinence. Ann Intern Med. 2006 May 16;144(10):715-23.</a:t>
            </a:r>
            <a:br>
              <a:rPr lang="en-US" sz="900" dirty="0"/>
            </a:br>
            <a:r>
              <a:rPr lang="en-US" sz="900" dirty="0"/>
              <a:t>7. Burgio KL, Kraus SR, Menefee S, Borello-France D, Corton M, Johnson HW, et al. Behavioral therapy to enable women with urge incontinence to discontinue drug treatment: a randomized trial. Ann Intern Med. 2008 Aug 5;149(3):161-9.</a:t>
            </a:r>
            <a:br>
              <a:rPr lang="en-US" sz="900" dirty="0"/>
            </a:br>
            <a:r>
              <a:rPr lang="en-US" sz="900" dirty="0"/>
              <a:t>8. Cheung RY, Lee JH, Lee LL, Chung TK, Chan SS. Vaginal Pessary in Women With Symptomatic Pelvic Organ Prolapse: A Randomized Controlled Trial. </a:t>
            </a:r>
            <a:r>
              <a:rPr lang="en-US" sz="900" dirty="0" err="1"/>
              <a:t>Obstet</a:t>
            </a:r>
            <a:r>
              <a:rPr lang="en-US" sz="900" dirty="0"/>
              <a:t> Gynecol. 2016 Jul;128(1):73-80. </a:t>
            </a:r>
            <a:br>
              <a:rPr lang="en-US" sz="900" dirty="0"/>
            </a:br>
            <a:r>
              <a:rPr lang="en-US" sz="900" dirty="0"/>
              <a:t>9.Clemons JL, Aguilar VC, Tillinghast TA, Jackson ND, Myers DL. Risk factors associated with an unsuccessful pessary fitting trial in women with pelvic organ prolapse. Am J </a:t>
            </a:r>
            <a:r>
              <a:rPr lang="en-US" sz="900" dirty="0" err="1"/>
              <a:t>Obstet</a:t>
            </a:r>
            <a:r>
              <a:rPr lang="en-US" sz="900" dirty="0"/>
              <a:t> Gynecol. 2004 Feb;190(2):345-50.</a:t>
            </a:r>
            <a:br>
              <a:rPr lang="en-US" sz="900" dirty="0"/>
            </a:br>
            <a:r>
              <a:rPr lang="en-US" sz="900" dirty="0"/>
              <a:t>10. Crisp CC, Book NM, </a:t>
            </a:r>
            <a:r>
              <a:rPr lang="en-US" sz="900" dirty="0" err="1"/>
              <a:t>Cunkelman</a:t>
            </a:r>
            <a:r>
              <a:rPr lang="en-US" sz="900" dirty="0"/>
              <a:t> JA, Tieu AL, </a:t>
            </a:r>
            <a:r>
              <a:rPr lang="en-US" sz="900" dirty="0" err="1"/>
              <a:t>Pauls</a:t>
            </a:r>
            <a:r>
              <a:rPr lang="en-US" sz="900" dirty="0"/>
              <a:t> RN, Society of Gynecologic Surgeons' Fellows' Pelvic Research Network. Body Image, Regret, and Satisfaction 24 Weeks After Colpocleisis: A Multicenter Study. Female Pelvic Med </a:t>
            </a:r>
            <a:r>
              <a:rPr lang="en-US" sz="900" dirty="0" err="1"/>
              <a:t>Reconstr</a:t>
            </a:r>
            <a:r>
              <a:rPr lang="en-US" sz="900" dirty="0"/>
              <a:t> Surg. 2016 May-Jun;22(3):132-5.</a:t>
            </a:r>
            <a:br>
              <a:rPr lang="en-US" sz="900" dirty="0"/>
            </a:br>
            <a:r>
              <a:rPr lang="en-US" sz="900" dirty="0"/>
              <a:t>11. Crisp CC, Book NM, Smith AL, </a:t>
            </a:r>
            <a:r>
              <a:rPr lang="en-US" sz="900" dirty="0" err="1"/>
              <a:t>Cunkelman</a:t>
            </a:r>
            <a:r>
              <a:rPr lang="en-US" sz="900" dirty="0"/>
              <a:t> JA, Mishan V, </a:t>
            </a:r>
            <a:r>
              <a:rPr lang="en-US" sz="900" dirty="0" err="1"/>
              <a:t>Treszezamsky</a:t>
            </a:r>
            <a:r>
              <a:rPr lang="en-US" sz="900" dirty="0"/>
              <a:t> AD, et al. Body image, regret, and satisfaction following colpocleisis. Am J </a:t>
            </a:r>
            <a:r>
              <a:rPr lang="en-US" sz="900" dirty="0" err="1"/>
              <a:t>Obstet</a:t>
            </a:r>
            <a:r>
              <a:rPr lang="en-US" sz="900" dirty="0"/>
              <a:t> Gynecol. 2013 Nov;209(5):473.e1,473.e7.</a:t>
            </a:r>
            <a:br>
              <a:rPr lang="en-US" sz="900" dirty="0"/>
            </a:br>
            <a:r>
              <a:rPr lang="en-US" sz="900" dirty="0"/>
              <a:t>12. Cundiff GW, Amundsen CL, Bent AE, Coates KW, Schaffer JI, Strohbehn K, et al. The PESSRI study: symptom relief outcomes of a randomized crossover trial of the ring and Gellhorn pessaries. Am J </a:t>
            </a:r>
            <a:r>
              <a:rPr lang="en-US" sz="900" dirty="0" err="1"/>
              <a:t>Obstet</a:t>
            </a:r>
            <a:r>
              <a:rPr lang="en-US" sz="900" dirty="0"/>
              <a:t> Gynecol. 2007 Apr;196(4):405.e1,405.e8.</a:t>
            </a:r>
            <a:br>
              <a:rPr lang="en-US" sz="900" dirty="0"/>
            </a:br>
            <a:r>
              <a:rPr lang="en-US" sz="900" dirty="0"/>
              <a:t>13. Dumoulin C, Hay-Smith EJ, Mac Habee-Seguin G. Pelvic floor muscle training versus no treatment, or inactive control treatments, for urinary incontinence in women. Cochrane Database Syst Rev. 2014 May 14;(5):CD005654. </a:t>
            </a:r>
            <a:r>
              <a:rPr lang="en-US" sz="900" dirty="0" err="1"/>
              <a:t>doi</a:t>
            </a:r>
            <a:r>
              <a:rPr lang="en-US" sz="900" dirty="0"/>
              <a:t>(5):CD005654.</a:t>
            </a:r>
            <a:br>
              <a:rPr lang="en-US" sz="900" dirty="0"/>
            </a:br>
            <a:r>
              <a:rPr lang="en-US" sz="900" dirty="0"/>
              <a:t>14. </a:t>
            </a:r>
            <a:r>
              <a:rPr lang="en-US" sz="900" dirty="0" err="1"/>
              <a:t>Ellerkmann</a:t>
            </a:r>
            <a:r>
              <a:rPr lang="en-US" sz="900" dirty="0"/>
              <a:t> RM, et al. Correlation of symptoms with location and severity of pelvic organ prolapse. Am J </a:t>
            </a:r>
            <a:r>
              <a:rPr lang="en-US" sz="900" dirty="0" err="1"/>
              <a:t>Obstet</a:t>
            </a:r>
            <a:r>
              <a:rPr lang="en-US" sz="900" dirty="0"/>
              <a:t> </a:t>
            </a:r>
            <a:r>
              <a:rPr lang="en-US" sz="900" dirty="0" err="1"/>
              <a:t>Gynecol</a:t>
            </a:r>
            <a:r>
              <a:rPr lang="en-US" sz="900" dirty="0"/>
              <a:t>, 185(6), December 2001</a:t>
            </a:r>
            <a:br>
              <a:rPr lang="en-US" sz="900" dirty="0"/>
            </a:br>
            <a:r>
              <a:rPr lang="en-US" sz="900" dirty="0"/>
              <a:t>15. </a:t>
            </a:r>
            <a:r>
              <a:rPr lang="en-US" sz="900" dirty="0" err="1"/>
              <a:t>Finazzi-Agro</a:t>
            </a:r>
            <a:r>
              <a:rPr lang="en-US" sz="900" dirty="0"/>
              <a:t> E, Petta F, </a:t>
            </a:r>
            <a:r>
              <a:rPr lang="en-US" sz="900" dirty="0" err="1"/>
              <a:t>Sciobica</a:t>
            </a:r>
            <a:r>
              <a:rPr lang="en-US" sz="900" dirty="0"/>
              <a:t> F, Pasqualetti P, Musco S, Bove P. Percutaneous tibial nerve stimulation effects on detrusor overactivity incontinence are not due to a placebo effect: a randomized, double-blind, placebo controlled trial. J Urol. 2010 Nov;184(5):2001-6.</a:t>
            </a:r>
            <a:br>
              <a:rPr lang="en-US" sz="900" dirty="0"/>
            </a:br>
            <a:r>
              <a:rPr lang="en-US" sz="900" dirty="0"/>
              <a:t>16. Geoffrion R, Zhang T, Lee T, Cundiff GW. Clinical characteristics associated with unsuccessful pessary fitting outcomes. Female Pelvic Med </a:t>
            </a:r>
            <a:r>
              <a:rPr lang="en-US" sz="900" dirty="0" err="1"/>
              <a:t>Reconstr</a:t>
            </a:r>
            <a:r>
              <a:rPr lang="en-US" sz="900" dirty="0"/>
              <a:t> Surg. 2013 Nov-Dec;19(6):339-45.</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References</a:t>
            </a:r>
            <a:endParaRPr/>
          </a:p>
        </p:txBody>
      </p:sp>
      <p:sp>
        <p:nvSpPr>
          <p:cNvPr id="576" name="Google Shape;576;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44403F"/>
              </a:buClr>
              <a:buSzPts val="910"/>
              <a:buNone/>
            </a:pPr>
            <a:r>
              <a:rPr lang="en-US" sz="910"/>
              <a:t>17. Gormley EA, et al. American Urological Association (AUA) Guideline: Diagnosis and Treatment of Overactive Bladder (non-Neurogenic) in Adults: AUA/SUFU Guideline. May 2012</a:t>
            </a:r>
            <a:br>
              <a:rPr lang="en-US" sz="910"/>
            </a:br>
            <a:r>
              <a:rPr lang="en-US" sz="910"/>
              <a:t>18. Hagen S, Stark D. Conservative prevention and management of pelvic organ prolapse in women. Cochrane Database Syst Rev. 2011 Dec 7;(12):CD003882. doi(12):CD003882.</a:t>
            </a:r>
            <a:br>
              <a:rPr lang="en-US" sz="910"/>
            </a:br>
            <a:r>
              <a:rPr lang="en-US" sz="910"/>
              <a:t>19. Hagen S, Stark D, Glazener C, Dickson S, Barry S, Elders A, et al. Individualised pelvic floor muscle training in women with pelvic organ prolapse (POPPY): a multicentre randomised controlled trial. Lancet. 2014 Mar 1;383(9919):796-806.</a:t>
            </a:r>
            <a:br>
              <a:rPr lang="en-US" sz="910"/>
            </a:br>
            <a:r>
              <a:rPr lang="en-US" sz="910"/>
              <a:t>20. Imamura M, Williams K, Wells M, McGrother C. Lifestyle interventions for the treatment of urinary incontinence in adults. Cochrane Database Syst Rev. 2015 Dec 2;(12):CD003505. doi(12):CD003505.</a:t>
            </a:r>
            <a:br>
              <a:rPr lang="en-US" sz="910"/>
            </a:br>
            <a:r>
              <a:rPr lang="en-US" sz="910"/>
              <a:t>21. Lawrence, JM, et al. Prevalence and Co-Occurrence of Pelvic Floor Disorders in Community-Dwelling Women. Obstetrics &amp; Gynecology. 111(3), March 2008</a:t>
            </a:r>
            <a:br>
              <a:rPr lang="en-US" sz="910"/>
            </a:br>
            <a:r>
              <a:rPr lang="en-US" sz="910"/>
              <a:t>22. Lone F, Thakar R, Sultan AH. One-year prospective comparison of vaginal pessaries and surgery for pelvic organ prolapse using the validated ICIQ-VS and ICIQ-UI (SF) questionnaires. Int Urogynecol J. 2015 Sep;26(9):1305-12.</a:t>
            </a:r>
            <a:br>
              <a:rPr lang="en-US" sz="910"/>
            </a:br>
            <a:r>
              <a:rPr lang="en-US" sz="910"/>
              <a:t>23. Lone F, Thakar R, Sultan AH, Karamalis G. A 5-year prospective study of vaginal pessary use for pelvic organ prolapse. Int J Gynaecol Obstet. 2011 Jul;114(1):56-9.</a:t>
            </a:r>
            <a:br>
              <a:rPr lang="en-US" sz="910"/>
            </a:br>
            <a:r>
              <a:rPr lang="en-US" sz="910"/>
              <a:t>24. National Institute of Child Health and Human Development. Pelvic Floor Disorders, </a:t>
            </a:r>
            <a:r>
              <a:rPr lang="en-US" sz="910" u="sng">
                <a:solidFill>
                  <a:schemeClr val="hlink"/>
                </a:solidFill>
                <a:hlinkClick r:id="rId3"/>
              </a:rPr>
              <a:t>www.nichd.nih.gov/health/topics/pelvicfloor/conditioninfo/Pages/default.aspx</a:t>
            </a:r>
            <a:br>
              <a:rPr lang="en-US" sz="910"/>
            </a:br>
            <a:r>
              <a:rPr lang="en-US" sz="910"/>
              <a:t>25. National Institute of Diabetes and Digestive and Kidney Diseases. Urinary Incontinence in Women, kidney.niddk.nih.gov/KUDiseases/pubs/uiwomen</a:t>
            </a:r>
            <a:br>
              <a:rPr lang="en-US" sz="910"/>
            </a:br>
            <a:r>
              <a:rPr lang="en-US" sz="910"/>
              <a:t>26. Norton, P A et al. Distress and Delay Associated With Urinary Incontinence. BMJ, 297(5), November 1988</a:t>
            </a:r>
            <a:br>
              <a:rPr lang="en-US" sz="910"/>
            </a:br>
            <a:r>
              <a:rPr lang="en-US" sz="910"/>
              <a:t>27. Nygaard I, Barber MD, Burgio, KL, et al.  Prevalence of Symptomatic Pelvic Floor Disorders in US Women.  JAMA.  2008;300(11):1311-1316</a:t>
            </a:r>
            <a:br>
              <a:rPr lang="en-US" sz="910"/>
            </a:br>
            <a:r>
              <a:rPr lang="en-US" sz="910"/>
              <a:t>28. Nygaard I, Brubaker L, Zyczynski HM, Cundiff G, Richter H, Gantz M, et al. Long-term outcomes following abdominal sacrocolpopexy for pelvic organ prolapse. JAMA. 2013 May 15;309(19):2016-24.</a:t>
            </a:r>
            <a:br>
              <a:rPr lang="en-US" sz="910"/>
            </a:br>
            <a:r>
              <a:rPr lang="en-US" sz="910"/>
              <a:t>29. Shah D, Badlani G. Treatment of overactive bladder and incontinence in the elderly. </a:t>
            </a:r>
            <a:r>
              <a:rPr lang="en-US" sz="910" i="1"/>
              <a:t>Rev Urol</a:t>
            </a:r>
            <a:r>
              <a:rPr lang="en-US" sz="910"/>
              <a:t>. 2002;4 Suppl 4:S38-S43. </a:t>
            </a:r>
            <a:br>
              <a:rPr lang="en-US" sz="910"/>
            </a:br>
            <a:r>
              <a:rPr lang="en-US" sz="910"/>
              <a:t>30. Siff LN, Barber MD. Native Tissue Prolapse Repairs: Comparative Effectiveness Trials. Obstet Gynecol Clin North Am. 2016 Mar;43(1):69-81.</a:t>
            </a:r>
            <a:br>
              <a:rPr lang="en-US" sz="910"/>
            </a:br>
            <a:r>
              <a:rPr lang="en-US" sz="910"/>
              <a:t>31. Staskin DR. Overactive bladder in the elderly: a guide to pharmacological management. </a:t>
            </a:r>
            <a:r>
              <a:rPr lang="en-US" sz="910" i="1"/>
              <a:t>Drugs Aging</a:t>
            </a:r>
            <a:r>
              <a:rPr lang="en-US" sz="910"/>
              <a:t>. 2005;22(12):1013-1028.</a:t>
            </a:r>
            <a:br>
              <a:rPr lang="en-US" sz="910"/>
            </a:br>
            <a:r>
              <a:rPr lang="en-US" sz="910"/>
              <a:t>32. Stoddart H, Donovan J, Whitley E, Sharp D, Harvey I. Urinary incontinence in older people in the community: a neglected problem? </a:t>
            </a:r>
            <a:r>
              <a:rPr lang="en-US" sz="910" i="1"/>
              <a:t>Br J Gen Pract</a:t>
            </a:r>
            <a:r>
              <a:rPr lang="en-US" sz="910"/>
              <a:t>. 2001;51(468):548-552.</a:t>
            </a:r>
            <a:br>
              <a:rPr lang="en-US" sz="910"/>
            </a:br>
            <a:r>
              <a:rPr lang="en-US" sz="910"/>
              <a:t>33. Visco AG, Brubaker L, Richter HE, Nygaard I, Paraiso MF, Menefee SA, et al. Anticholinergic therapy vs. onabotulinumtoxina for urgency urinary incontinence. N Engl J Med. 2012 Nov 8;367(19):1803-13.</a:t>
            </a:r>
            <a:br>
              <a:rPr lang="en-US" sz="910"/>
            </a:br>
            <a:r>
              <a:rPr lang="en-US" sz="910"/>
              <a:t>34. Voytas J. The role of geriatricians and family practitioners in the treatment of overactive bladder and incontinence. </a:t>
            </a:r>
            <a:r>
              <a:rPr lang="en-US" sz="910" i="1"/>
              <a:t>Rev Urol</a:t>
            </a:r>
            <a:r>
              <a:rPr lang="en-US" sz="910"/>
              <a:t>. 2002;4 Suppl 4:S44-S49. </a:t>
            </a:r>
            <a:br>
              <a:rPr lang="en-US" sz="910"/>
            </a:br>
            <a:r>
              <a:rPr lang="en-US" sz="910"/>
              <a:t>35. Walters, MD, Karram, MM </a:t>
            </a:r>
            <a:r>
              <a:rPr lang="en-US" sz="910" i="1"/>
              <a:t>Urogynecology and Reconstructive Pelvic Surgery, 4t</a:t>
            </a:r>
            <a:r>
              <a:rPr lang="en-US" sz="910" i="1" baseline="30000"/>
              <a:t>h</a:t>
            </a:r>
            <a:r>
              <a:rPr lang="en-US" sz="910" i="1"/>
              <a:t> ed. </a:t>
            </a:r>
            <a:r>
              <a:rPr lang="en-US" sz="910"/>
              <a:t>Philadelphia, PA: ELSEVIER; 2015.</a:t>
            </a:r>
            <a:br>
              <a:rPr lang="en-US" sz="910"/>
            </a:br>
            <a:r>
              <a:rPr lang="en-US" sz="910"/>
              <a:t>36. Whitcomb EL, Subak LL. Effect of weight loss on urinary incontinence in women.  Open Access J Urol. Aug 1 2011; 3: 123–132</a:t>
            </a:r>
            <a:br>
              <a:rPr lang="en-US" sz="910"/>
            </a:br>
            <a:r>
              <a:rPr lang="en-US" sz="910"/>
              <a:t>37. Wu JM, Vaughan CP, Goode PS, et al. Prevalence and trends of symptomatic pelvic floor disorders in U.S. Women. Obstet Gynecol 2014;123:141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7" descr="board room image.jpg"/>
          <p:cNvPicPr preferRelativeResize="0"/>
          <p:nvPr/>
        </p:nvPicPr>
        <p:blipFill rotWithShape="1">
          <a:blip r:embed="rId3">
            <a:alphaModFix/>
          </a:blip>
          <a:srcRect/>
          <a:stretch/>
        </p:blipFill>
        <p:spPr>
          <a:xfrm>
            <a:off x="7273153" y="1825625"/>
            <a:ext cx="4080647" cy="2596775"/>
          </a:xfrm>
          <a:prstGeom prst="rect">
            <a:avLst/>
          </a:prstGeom>
          <a:noFill/>
          <a:ln>
            <a:noFill/>
          </a:ln>
        </p:spPr>
      </p:pic>
      <p:sp>
        <p:nvSpPr>
          <p:cNvPr id="114" name="Google Shape;11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Who We Work With</a:t>
            </a:r>
            <a:endParaRPr/>
          </a:p>
        </p:txBody>
      </p:sp>
      <p:sp>
        <p:nvSpPr>
          <p:cNvPr id="115" name="Google Shape;115;p7"/>
          <p:cNvSpPr txBox="1">
            <a:spLocks noGrp="1"/>
          </p:cNvSpPr>
          <p:nvPr>
            <p:ph type="body" idx="1"/>
          </p:nvPr>
        </p:nvSpPr>
        <p:spPr>
          <a:xfrm>
            <a:off x="838200" y="1825625"/>
            <a:ext cx="10640438"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4403F"/>
              </a:buClr>
              <a:buSzPts val="2800"/>
              <a:buChar char="•"/>
            </a:pPr>
            <a:r>
              <a:rPr lang="en-US" dirty="0"/>
              <a:t>Gynecology</a:t>
            </a:r>
            <a:endParaRPr dirty="0"/>
          </a:p>
          <a:p>
            <a:pPr marL="228600" lvl="0" indent="-228600" algn="l" rtl="0">
              <a:lnSpc>
                <a:spcPct val="90000"/>
              </a:lnSpc>
              <a:spcBef>
                <a:spcPts val="1000"/>
              </a:spcBef>
              <a:spcAft>
                <a:spcPts val="0"/>
              </a:spcAft>
              <a:buClr>
                <a:srgbClr val="44403F"/>
              </a:buClr>
              <a:buSzPts val="2800"/>
              <a:buChar char="•"/>
            </a:pPr>
            <a:r>
              <a:rPr lang="en-US" dirty="0"/>
              <a:t>Urology</a:t>
            </a:r>
            <a:endParaRPr dirty="0"/>
          </a:p>
          <a:p>
            <a:pPr marL="228600" lvl="0" indent="-228600" algn="l" rtl="0">
              <a:lnSpc>
                <a:spcPct val="90000"/>
              </a:lnSpc>
              <a:spcBef>
                <a:spcPts val="1000"/>
              </a:spcBef>
              <a:spcAft>
                <a:spcPts val="0"/>
              </a:spcAft>
              <a:buClr>
                <a:srgbClr val="44403F"/>
              </a:buClr>
              <a:buSzPts val="2800"/>
              <a:buChar char="•"/>
            </a:pPr>
            <a:r>
              <a:rPr lang="en-US" dirty="0"/>
              <a:t>Gastroenterology and Colorectal </a:t>
            </a:r>
            <a:br>
              <a:rPr lang="en-US" dirty="0"/>
            </a:br>
            <a:r>
              <a:rPr lang="en-US" dirty="0"/>
              <a:t>Surgery</a:t>
            </a:r>
            <a:endParaRPr dirty="0"/>
          </a:p>
          <a:p>
            <a:pPr marL="228600" lvl="0" indent="-228600" algn="l" rtl="0">
              <a:lnSpc>
                <a:spcPct val="90000"/>
              </a:lnSpc>
              <a:spcBef>
                <a:spcPts val="1000"/>
              </a:spcBef>
              <a:spcAft>
                <a:spcPts val="0"/>
              </a:spcAft>
              <a:buClr>
                <a:srgbClr val="44403F"/>
              </a:buClr>
              <a:buSzPts val="2800"/>
              <a:buChar char="•"/>
            </a:pPr>
            <a:r>
              <a:rPr lang="en-US" dirty="0"/>
              <a:t>Pelvic Floor Physical Therapy</a:t>
            </a:r>
            <a:endParaRPr dirty="0"/>
          </a:p>
          <a:p>
            <a:pPr marL="228600" lvl="0" indent="-228600" algn="l" rtl="0">
              <a:lnSpc>
                <a:spcPct val="90000"/>
              </a:lnSpc>
              <a:spcBef>
                <a:spcPts val="1000"/>
              </a:spcBef>
              <a:spcAft>
                <a:spcPts val="0"/>
              </a:spcAft>
              <a:buClr>
                <a:srgbClr val="44403F"/>
              </a:buClr>
              <a:buSzPts val="2800"/>
              <a:buChar char="•"/>
            </a:pPr>
            <a:r>
              <a:rPr lang="en-US" dirty="0"/>
              <a:t>Multi-disciplinary group </a:t>
            </a:r>
            <a:br>
              <a:rPr lang="en-US" dirty="0"/>
            </a:br>
            <a:r>
              <a:rPr lang="en-US" dirty="0"/>
              <a:t>(ambulatory or inpatient/surgical settings)  </a:t>
            </a:r>
            <a:endParaRPr dirty="0"/>
          </a:p>
          <a:p>
            <a:pPr marL="228600" lvl="0" indent="-50800" algn="l" rtl="0">
              <a:lnSpc>
                <a:spcPct val="90000"/>
              </a:lnSpc>
              <a:spcBef>
                <a:spcPts val="1000"/>
              </a:spcBef>
              <a:spcAft>
                <a:spcPts val="0"/>
              </a:spcAft>
              <a:buClr>
                <a:srgbClr val="44403F"/>
              </a:buClr>
              <a:buSzPts val="28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8"/>
          <p:cNvPicPr preferRelativeResize="0"/>
          <p:nvPr/>
        </p:nvPicPr>
        <p:blipFill rotWithShape="1">
          <a:blip r:embed="rId3">
            <a:alphaModFix/>
          </a:blip>
          <a:srcRect t="12473" b="10922"/>
          <a:stretch/>
        </p:blipFill>
        <p:spPr>
          <a:xfrm>
            <a:off x="8042591" y="2392566"/>
            <a:ext cx="3207330" cy="3149459"/>
          </a:xfrm>
          <a:prstGeom prst="rect">
            <a:avLst/>
          </a:prstGeom>
          <a:noFill/>
          <a:ln>
            <a:noFill/>
          </a:ln>
        </p:spPr>
      </p:pic>
      <p:sp>
        <p:nvSpPr>
          <p:cNvPr id="121" name="Google Shape;1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What is the “Pelvic Floor”?</a:t>
            </a:r>
            <a:endParaRPr/>
          </a:p>
        </p:txBody>
      </p:sp>
      <p:sp>
        <p:nvSpPr>
          <p:cNvPr id="122" name="Google Shape;122;p8"/>
          <p:cNvSpPr txBox="1">
            <a:spLocks noGrp="1"/>
          </p:cNvSpPr>
          <p:nvPr>
            <p:ph type="body" idx="1"/>
          </p:nvPr>
        </p:nvSpPr>
        <p:spPr>
          <a:xfrm>
            <a:off x="838199" y="1825624"/>
            <a:ext cx="8344711" cy="4283345"/>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rgbClr val="44403F"/>
              </a:buClr>
              <a:buSzPts val="2600"/>
              <a:buChar char="•"/>
            </a:pPr>
            <a:r>
              <a:rPr lang="en-US" sz="2600" dirty="0"/>
              <a:t>Set of muscles, ligaments, and connective tissue </a:t>
            </a:r>
            <a:endParaRPr dirty="0"/>
          </a:p>
          <a:p>
            <a:pPr marL="228600" lvl="0" indent="-228600" algn="l" rtl="0">
              <a:lnSpc>
                <a:spcPct val="120000"/>
              </a:lnSpc>
              <a:spcBef>
                <a:spcPts val="2200"/>
              </a:spcBef>
              <a:spcAft>
                <a:spcPts val="0"/>
              </a:spcAft>
              <a:buClr>
                <a:srgbClr val="44403F"/>
              </a:buClr>
              <a:buSzPts val="2600"/>
              <a:buChar char="•"/>
            </a:pPr>
            <a:r>
              <a:rPr lang="en-US" sz="2600" dirty="0"/>
              <a:t>Supports and controls function of </a:t>
            </a:r>
            <a:br>
              <a:rPr lang="en-US" sz="2600" dirty="0"/>
            </a:br>
            <a:r>
              <a:rPr lang="en-US" sz="2600" dirty="0"/>
              <a:t>the pelvic organs:</a:t>
            </a:r>
            <a:endParaRPr dirty="0"/>
          </a:p>
          <a:p>
            <a:pPr marL="685800" lvl="1" indent="-228600" algn="l" rtl="0">
              <a:lnSpc>
                <a:spcPct val="120000"/>
              </a:lnSpc>
              <a:spcBef>
                <a:spcPts val="1700"/>
              </a:spcBef>
              <a:spcAft>
                <a:spcPts val="0"/>
              </a:spcAft>
              <a:buClr>
                <a:srgbClr val="44403F"/>
              </a:buClr>
              <a:buSzPts val="2200"/>
              <a:buChar char="•"/>
            </a:pPr>
            <a:r>
              <a:rPr lang="en-US" sz="2200" dirty="0"/>
              <a:t>Bladder</a:t>
            </a:r>
            <a:endParaRPr dirty="0"/>
          </a:p>
          <a:p>
            <a:pPr marL="685800" lvl="1" indent="-228600" algn="l" rtl="0">
              <a:lnSpc>
                <a:spcPct val="120000"/>
              </a:lnSpc>
              <a:spcBef>
                <a:spcPts val="500"/>
              </a:spcBef>
              <a:spcAft>
                <a:spcPts val="0"/>
              </a:spcAft>
              <a:buClr>
                <a:srgbClr val="44403F"/>
              </a:buClr>
              <a:buSzPts val="2200"/>
              <a:buChar char="•"/>
            </a:pPr>
            <a:r>
              <a:rPr lang="en-US" sz="2200" dirty="0"/>
              <a:t>Uterus</a:t>
            </a:r>
            <a:endParaRPr dirty="0"/>
          </a:p>
          <a:p>
            <a:pPr marL="685800" lvl="1" indent="-228600" algn="l" rtl="0">
              <a:lnSpc>
                <a:spcPct val="120000"/>
              </a:lnSpc>
              <a:spcBef>
                <a:spcPts val="500"/>
              </a:spcBef>
              <a:spcAft>
                <a:spcPts val="0"/>
              </a:spcAft>
              <a:buClr>
                <a:srgbClr val="44403F"/>
              </a:buClr>
              <a:buSzPts val="2200"/>
              <a:buChar char="•"/>
            </a:pPr>
            <a:r>
              <a:rPr lang="en-US" sz="2200" dirty="0"/>
              <a:t>Rectum</a:t>
            </a:r>
            <a:endParaRPr dirty="0"/>
          </a:p>
          <a:p>
            <a:pPr marL="685800" lvl="1" indent="-228600" algn="l" rtl="0">
              <a:lnSpc>
                <a:spcPct val="120000"/>
              </a:lnSpc>
              <a:spcBef>
                <a:spcPts val="500"/>
              </a:spcBef>
              <a:spcAft>
                <a:spcPts val="0"/>
              </a:spcAft>
              <a:buClr>
                <a:srgbClr val="44403F"/>
              </a:buClr>
              <a:buSzPts val="2200"/>
              <a:buChar char="•"/>
            </a:pPr>
            <a:r>
              <a:rPr lang="en-US" sz="2200" dirty="0"/>
              <a:t>Vagina</a:t>
            </a:r>
            <a:endParaRPr dirty="0"/>
          </a:p>
        </p:txBody>
      </p:sp>
      <p:sp>
        <p:nvSpPr>
          <p:cNvPr id="123" name="Google Shape;123;p8"/>
          <p:cNvSpPr/>
          <p:nvPr/>
        </p:nvSpPr>
        <p:spPr>
          <a:xfrm rot="9114679" flipH="1">
            <a:off x="8396314" y="5041755"/>
            <a:ext cx="568834" cy="148988"/>
          </a:xfrm>
          <a:prstGeom prst="rightArrow">
            <a:avLst>
              <a:gd name="adj1" fmla="val 50000"/>
              <a:gd name="adj2" fmla="val 50000"/>
            </a:avLst>
          </a:prstGeom>
          <a:gradFill>
            <a:gsLst>
              <a:gs pos="0">
                <a:srgbClr val="0C0C0C"/>
              </a:gs>
              <a:gs pos="50000">
                <a:srgbClr val="7F7F7F"/>
              </a:gs>
              <a:gs pos="100000">
                <a:srgbClr val="595959"/>
              </a:gs>
            </a:gsLst>
            <a:lin ang="5400000" scaled="0"/>
          </a:gradFill>
          <a:ln>
            <a:noFill/>
          </a:ln>
          <a:effectLst>
            <a:outerShdw blurRad="63500" sx="102000" sy="102000" algn="ctr" rotWithShape="0">
              <a:srgbClr val="AEABAB">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8"/>
          <p:cNvSpPr txBox="1"/>
          <p:nvPr/>
        </p:nvSpPr>
        <p:spPr>
          <a:xfrm>
            <a:off x="7154774" y="4858685"/>
            <a:ext cx="1278551" cy="830997"/>
          </a:xfrm>
          <a:prstGeom prst="rect">
            <a:avLst/>
          </a:prstGeom>
          <a:solidFill>
            <a:schemeClr val="lt1"/>
          </a:solidFill>
          <a:ln w="9525" cap="flat" cmpd="sng">
            <a:solidFill>
              <a:srgbClr val="44403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44403F"/>
                </a:solidFill>
                <a:latin typeface="Montserrat"/>
                <a:ea typeface="Montserrat"/>
                <a:cs typeface="Montserrat"/>
                <a:sym typeface="Montserrat"/>
              </a:rPr>
              <a:t>Pelvic floor</a:t>
            </a:r>
            <a:endParaRPr/>
          </a:p>
        </p:txBody>
      </p:sp>
      <p:sp>
        <p:nvSpPr>
          <p:cNvPr id="125" name="Google Shape;125;p8"/>
          <p:cNvSpPr/>
          <p:nvPr/>
        </p:nvSpPr>
        <p:spPr>
          <a:xfrm rot="-10021353">
            <a:off x="8785203" y="4852175"/>
            <a:ext cx="1025629" cy="102677"/>
          </a:xfrm>
          <a:prstGeom prst="trapezoid">
            <a:avLst>
              <a:gd name="adj" fmla="val 25000"/>
            </a:avLst>
          </a:prstGeom>
          <a:gradFill>
            <a:gsLst>
              <a:gs pos="0">
                <a:srgbClr val="0C0C0C"/>
              </a:gs>
              <a:gs pos="50000">
                <a:srgbClr val="7F7F7F"/>
              </a:gs>
              <a:gs pos="100000">
                <a:srgbClr val="595959"/>
              </a:gs>
            </a:gsLst>
            <a:lin ang="5400000" scaled="0"/>
          </a:gradFill>
          <a:ln>
            <a:noFill/>
          </a:ln>
          <a:effectLst>
            <a:outerShdw blurRad="63500" sx="102000" sy="102000" algn="ctr" rotWithShape="0">
              <a:srgbClr val="AEABAB">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403F"/>
              </a:buClr>
              <a:buSzPts val="4400"/>
              <a:buFont typeface="Montserrat"/>
              <a:buNone/>
            </a:pPr>
            <a:r>
              <a:rPr lang="en-US"/>
              <a:t>“POP” Quiz</a:t>
            </a:r>
            <a:endParaRPr/>
          </a:p>
        </p:txBody>
      </p:sp>
      <p:sp>
        <p:nvSpPr>
          <p:cNvPr id="131" name="Google Shape;131;p9"/>
          <p:cNvSpPr txBox="1">
            <a:spLocks noGrp="1"/>
          </p:cNvSpPr>
          <p:nvPr>
            <p:ph type="body" idx="1"/>
          </p:nvPr>
        </p:nvSpPr>
        <p:spPr>
          <a:xfrm>
            <a:off x="6096000" y="1825625"/>
            <a:ext cx="5407742"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44403F"/>
              </a:buClr>
              <a:buSzPts val="3600"/>
              <a:buNone/>
            </a:pPr>
            <a:r>
              <a:rPr lang="en-US" sz="3600" dirty="0"/>
              <a:t>As a woman, your chance of getting a pelvic floor disorder (PFD) is:</a:t>
            </a:r>
            <a:br>
              <a:rPr lang="en-US" sz="3600" dirty="0"/>
            </a:br>
            <a:endParaRPr sz="3600" dirty="0"/>
          </a:p>
          <a:p>
            <a:pPr marL="914400" lvl="1" indent="-457200" algn="l" rtl="0">
              <a:lnSpc>
                <a:spcPct val="90000"/>
              </a:lnSpc>
              <a:spcBef>
                <a:spcPts val="500"/>
              </a:spcBef>
              <a:spcAft>
                <a:spcPts val="0"/>
              </a:spcAft>
              <a:buClr>
                <a:srgbClr val="44403F"/>
              </a:buClr>
              <a:buSzPts val="2800"/>
              <a:buFont typeface="Calibri"/>
              <a:buAutoNum type="alphaUcPeriod"/>
            </a:pPr>
            <a:r>
              <a:rPr lang="en-US" sz="2800" dirty="0"/>
              <a:t>1 in 3</a:t>
            </a:r>
            <a:endParaRPr dirty="0"/>
          </a:p>
          <a:p>
            <a:pPr marL="914400" lvl="1" indent="-457200" algn="l" rtl="0">
              <a:lnSpc>
                <a:spcPct val="90000"/>
              </a:lnSpc>
              <a:spcBef>
                <a:spcPts val="500"/>
              </a:spcBef>
              <a:spcAft>
                <a:spcPts val="0"/>
              </a:spcAft>
              <a:buClr>
                <a:srgbClr val="44403F"/>
              </a:buClr>
              <a:buSzPts val="2800"/>
              <a:buFont typeface="Calibri"/>
              <a:buAutoNum type="alphaUcPeriod"/>
            </a:pPr>
            <a:r>
              <a:rPr lang="en-US" sz="2800" dirty="0"/>
              <a:t>1 in 8</a:t>
            </a:r>
            <a:endParaRPr dirty="0"/>
          </a:p>
          <a:p>
            <a:pPr marL="914400" lvl="1" indent="-457200" algn="l" rtl="0">
              <a:lnSpc>
                <a:spcPct val="90000"/>
              </a:lnSpc>
              <a:spcBef>
                <a:spcPts val="500"/>
              </a:spcBef>
              <a:spcAft>
                <a:spcPts val="0"/>
              </a:spcAft>
              <a:buClr>
                <a:srgbClr val="44403F"/>
              </a:buClr>
              <a:buSzPts val="2800"/>
              <a:buFont typeface="Calibri"/>
              <a:buAutoNum type="alphaUcPeriod"/>
            </a:pPr>
            <a:r>
              <a:rPr lang="en-US" sz="2800" dirty="0"/>
              <a:t>1 in 15</a:t>
            </a:r>
            <a:endParaRPr dirty="0"/>
          </a:p>
        </p:txBody>
      </p:sp>
      <p:pic>
        <p:nvPicPr>
          <p:cNvPr id="132" name="Google Shape;132;p9"/>
          <p:cNvPicPr preferRelativeResize="0"/>
          <p:nvPr/>
        </p:nvPicPr>
        <p:blipFill rotWithShape="1">
          <a:blip r:embed="rId3">
            <a:alphaModFix/>
          </a:blip>
          <a:srcRect/>
          <a:stretch/>
        </p:blipFill>
        <p:spPr>
          <a:xfrm>
            <a:off x="838200" y="1923948"/>
            <a:ext cx="5011994" cy="333297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1a5841b-5943-4406-bfd4-8ac0eb1e76a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589B224FFD5D4E90001D265BF64499" ma:contentTypeVersion="12" ma:contentTypeDescription="Create a new document." ma:contentTypeScope="" ma:versionID="003af0ee63749d72dc03cceec19ec48f">
  <xsd:schema xmlns:xsd="http://www.w3.org/2001/XMLSchema" xmlns:xs="http://www.w3.org/2001/XMLSchema" xmlns:p="http://schemas.microsoft.com/office/2006/metadata/properties" xmlns:ns3="61a5841b-5943-4406-bfd4-8ac0eb1e76a9" targetNamespace="http://schemas.microsoft.com/office/2006/metadata/properties" ma:root="true" ma:fieldsID="e0006ca2a27805b5cb9785d564cef22a" ns3:_="">
    <xsd:import namespace="61a5841b-5943-4406-bfd4-8ac0eb1e76a9"/>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GenerationTime" minOccurs="0"/>
                <xsd:element ref="ns3:MediaServiceEventHashCode"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5841b-5943-4406-bfd4-8ac0eb1e76a9"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129549-DD62-4198-94F5-27052182BD05}">
  <ds:schemaRefs>
    <ds:schemaRef ds:uri="http://schemas.microsoft.com/sharepoint/v3/contenttype/forms"/>
  </ds:schemaRefs>
</ds:datastoreItem>
</file>

<file path=customXml/itemProps2.xml><?xml version="1.0" encoding="utf-8"?>
<ds:datastoreItem xmlns:ds="http://schemas.openxmlformats.org/officeDocument/2006/customXml" ds:itemID="{C2086549-5162-435D-9526-A32C698A6FBB}">
  <ds:schemaRefs>
    <ds:schemaRef ds:uri="http://purl.org/dc/dcmitype/"/>
    <ds:schemaRef ds:uri="http://purl.org/dc/elements/1.1/"/>
    <ds:schemaRef ds:uri="61a5841b-5943-4406-bfd4-8ac0eb1e76a9"/>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33FC6CC-198D-4FB3-8254-82C5254BE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a5841b-5943-4406-bfd4-8ac0eb1e76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TotalTime>
  <Words>6619</Words>
  <Application>Microsoft Macintosh PowerPoint</Application>
  <PresentationFormat>Widescreen</PresentationFormat>
  <Paragraphs>596</Paragraphs>
  <Slides>62</Slides>
  <Notes>62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8" baseType="lpstr">
      <vt:lpstr>Calibri</vt:lpstr>
      <vt:lpstr>Times New Roman</vt:lpstr>
      <vt:lpstr>Montserrat</vt:lpstr>
      <vt:lpstr>Arial</vt:lpstr>
      <vt:lpstr>Office Theme</vt:lpstr>
      <vt:lpstr>Word.Document.8</vt:lpstr>
      <vt:lpstr>Grand Rounds </vt:lpstr>
      <vt:lpstr>Welcome &amp; Introduction</vt:lpstr>
      <vt:lpstr>Objectives</vt:lpstr>
      <vt:lpstr>What is “URPS”?</vt:lpstr>
      <vt:lpstr>What is the URPS Scope of Practice?</vt:lpstr>
      <vt:lpstr>Areas of Expertise</vt:lpstr>
      <vt:lpstr>Who We Work With</vt:lpstr>
      <vt:lpstr>What is the “Pelvic Floor”?</vt:lpstr>
      <vt:lpstr>“POP” Quiz</vt:lpstr>
      <vt:lpstr>Intro to Pelvic Floor Disorders</vt:lpstr>
      <vt:lpstr>PFDs You May See…</vt:lpstr>
      <vt:lpstr>Care Seeking in Urinary Incontinence</vt:lpstr>
      <vt:lpstr>Symptoms of Urinary Incontinence</vt:lpstr>
      <vt:lpstr>UI—Common Types</vt:lpstr>
      <vt:lpstr>Stress Urinary Incontinence (SUI)</vt:lpstr>
      <vt:lpstr> SUI - Definition</vt:lpstr>
      <vt:lpstr>Risk Factors</vt:lpstr>
      <vt:lpstr>Evaluation - History</vt:lpstr>
      <vt:lpstr>Evaluation - History</vt:lpstr>
      <vt:lpstr>3IQ: Stress vs. Urge Questionnaire</vt:lpstr>
      <vt:lpstr>Evaluation - Physical Exam</vt:lpstr>
      <vt:lpstr>Focused UI Elements</vt:lpstr>
      <vt:lpstr>Urodynamic Testing:  To Do or Not To Do?</vt:lpstr>
      <vt:lpstr>Treatment Options</vt:lpstr>
      <vt:lpstr>Conservative Management of SUI</vt:lpstr>
      <vt:lpstr>Non-Surgical Management</vt:lpstr>
      <vt:lpstr>Urethral Bulking </vt:lpstr>
      <vt:lpstr>Surgical Treatment:  Mesh Mid-urethral Slings</vt:lpstr>
      <vt:lpstr>Complications</vt:lpstr>
      <vt:lpstr>Surgical Treatment: Non-Mesh</vt:lpstr>
      <vt:lpstr>Overactive Bladder</vt:lpstr>
      <vt:lpstr>OAB - Definition</vt:lpstr>
      <vt:lpstr>Risk Factors</vt:lpstr>
      <vt:lpstr>Causes</vt:lpstr>
      <vt:lpstr>Evaluation - History</vt:lpstr>
      <vt:lpstr>Evaluation – Physical Exam </vt:lpstr>
      <vt:lpstr>Evaluation - Voiding Diary</vt:lpstr>
      <vt:lpstr>Indications for Cystoscopy</vt:lpstr>
      <vt:lpstr>Indications for Urodynamic Testing</vt:lpstr>
      <vt:lpstr>Treatment Options</vt:lpstr>
      <vt:lpstr>Conservative Treatment for OAB </vt:lpstr>
      <vt:lpstr>Medical Management </vt:lpstr>
      <vt:lpstr>Surgical Therapies for OAB</vt:lpstr>
      <vt:lpstr>Diagnosis &amp; Treatment Algorithm</vt:lpstr>
      <vt:lpstr>Pelvic Organ Prolapse (POP)</vt:lpstr>
      <vt:lpstr>POP—Anatomy Basics</vt:lpstr>
      <vt:lpstr>Risk Factors</vt:lpstr>
      <vt:lpstr>Evaluation: History</vt:lpstr>
      <vt:lpstr>Evaluation: POP-Q Exam</vt:lpstr>
      <vt:lpstr>POP Treatment Options</vt:lpstr>
      <vt:lpstr>Conservative Management </vt:lpstr>
      <vt:lpstr>Nonsurgical Management: Pessaries</vt:lpstr>
      <vt:lpstr>Pessary Comparative Studies</vt:lpstr>
      <vt:lpstr>POP Treatment: Surgical</vt:lpstr>
      <vt:lpstr>Obliterative Prolapse Repair</vt:lpstr>
      <vt:lpstr>Native Tissue Reconstruction</vt:lpstr>
      <vt:lpstr>Sacrocolpopexy</vt:lpstr>
      <vt:lpstr>When to Send…</vt:lpstr>
      <vt:lpstr>Resources for You and Your Patients</vt:lpstr>
      <vt:lpstr>Questions?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Tristan Wood</dc:creator>
  <cp:lastModifiedBy>Stephanie Paxson</cp:lastModifiedBy>
  <cp:revision>34</cp:revision>
  <dcterms:created xsi:type="dcterms:W3CDTF">2017-09-13T19:27:17Z</dcterms:created>
  <dcterms:modified xsi:type="dcterms:W3CDTF">2026-05-28T16:33:11Z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0x0101000A589B224FFD5D4E90001D265BF64499</vt:lpwstr>
  </property>
</Properties>
</file>