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1"/>
  </p:normalViewPr>
  <p:slideViewPr>
    <p:cSldViewPr>
      <p:cViewPr varScale="1">
        <p:scale>
          <a:sx n="75" d="100"/>
          <a:sy n="75" d="100"/>
        </p:scale>
        <p:origin x="303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7907"/>
            <a:ext cx="3017520" cy="285750"/>
          </a:xfrm>
          <a:custGeom>
            <a:avLst/>
            <a:gdLst/>
            <a:ahLst/>
            <a:cxnLst/>
            <a:rect l="l" t="t" r="r" b="b"/>
            <a:pathLst>
              <a:path w="3017520" h="285750">
                <a:moveTo>
                  <a:pt x="2890520" y="0"/>
                </a:moveTo>
                <a:lnTo>
                  <a:pt x="0" y="0"/>
                </a:lnTo>
                <a:lnTo>
                  <a:pt x="0" y="285750"/>
                </a:lnTo>
                <a:lnTo>
                  <a:pt x="2890520" y="285750"/>
                </a:lnTo>
                <a:lnTo>
                  <a:pt x="2963941" y="283765"/>
                </a:lnTo>
                <a:lnTo>
                  <a:pt x="3001644" y="269875"/>
                </a:lnTo>
                <a:lnTo>
                  <a:pt x="3015535" y="232171"/>
                </a:lnTo>
                <a:lnTo>
                  <a:pt x="3017520" y="158750"/>
                </a:lnTo>
                <a:lnTo>
                  <a:pt x="3017520" y="127000"/>
                </a:lnTo>
                <a:lnTo>
                  <a:pt x="3015535" y="53578"/>
                </a:lnTo>
                <a:lnTo>
                  <a:pt x="3001645" y="15875"/>
                </a:lnTo>
                <a:lnTo>
                  <a:pt x="2963941" y="1984"/>
                </a:lnTo>
                <a:lnTo>
                  <a:pt x="2890520" y="0"/>
                </a:lnTo>
                <a:close/>
              </a:path>
            </a:pathLst>
          </a:custGeom>
          <a:solidFill>
            <a:srgbClr val="C40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7" y="8800"/>
            <a:ext cx="7758287" cy="43679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3825900"/>
            <a:ext cx="6830695" cy="438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4062E"/>
                </a:solidFill>
                <a:latin typeface="Arial"/>
                <a:cs typeface="Arial"/>
              </a:rPr>
              <a:t>WOMEN’S</a:t>
            </a:r>
            <a:r>
              <a:rPr sz="1800" b="1" spc="-1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C4062E"/>
                </a:solidFill>
                <a:latin typeface="Arial"/>
                <a:cs typeface="Arial"/>
              </a:rPr>
              <a:t>PELVIC</a:t>
            </a:r>
            <a:r>
              <a:rPr sz="1800" b="1" spc="-1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4062E"/>
                </a:solidFill>
                <a:latin typeface="Arial"/>
                <a:cs typeface="Arial"/>
              </a:rPr>
              <a:t>WELLNESS</a:t>
            </a:r>
            <a:r>
              <a:rPr sz="1800" b="1" spc="-1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4062E"/>
                </a:solidFill>
                <a:latin typeface="Arial"/>
                <a:cs typeface="Arial"/>
              </a:rPr>
              <a:t>CLINIC</a:t>
            </a:r>
            <a:endParaRPr sz="1800">
              <a:latin typeface="Arial"/>
              <a:cs typeface="Arial"/>
            </a:endParaRPr>
          </a:p>
          <a:p>
            <a:pPr marL="12700" marR="178435">
              <a:lnSpc>
                <a:spcPct val="118300"/>
              </a:lnSpc>
              <a:spcBef>
                <a:spcPts val="605"/>
              </a:spcBef>
            </a:pPr>
            <a:r>
              <a:rPr sz="1000" spc="-80" dirty="0">
                <a:solidFill>
                  <a:srgbClr val="231F20"/>
                </a:solidFill>
                <a:latin typeface="Times New Roman"/>
                <a:cs typeface="Times New Roman"/>
              </a:rPr>
              <a:t>XXXXXX</a:t>
            </a:r>
            <a:r>
              <a:rPr sz="10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Women’s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Pelvic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Wellness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Clinic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unique,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multidisciplinary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combines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expertise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specialists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focus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diagnosis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floor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disorders.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imes New Roman"/>
                <a:cs typeface="Times New Roman"/>
              </a:rPr>
              <a:t>XXXXXX</a:t>
            </a:r>
            <a:r>
              <a:rPr sz="10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combine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urology,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urogynecology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colorectal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surgery,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delivers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integrated,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one-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stop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clinic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diagnosing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treating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needs.</a:t>
            </a:r>
            <a:endParaRPr sz="1000">
              <a:latin typeface="Arial"/>
              <a:cs typeface="Arial"/>
            </a:endParaRPr>
          </a:p>
          <a:p>
            <a:pPr marL="12700" marR="68580">
              <a:lnSpc>
                <a:spcPct val="116700"/>
              </a:lnSpc>
              <a:spcBef>
                <a:spcPts val="9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Women’s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Pelvic Wellness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Clinic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designed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patient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mind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accurate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diagnosis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individualized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single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location,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bringing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specialists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patient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seamless,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patient-centered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compassionate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care.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Patients will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opportunity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see specialists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fellowship-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trained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board-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certified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</a:t>
            </a:r>
            <a:r>
              <a:rPr sz="10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 Neue Light"/>
                <a:cs typeface="Helvetica Neue Light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reconstructive</a:t>
            </a:r>
            <a:r>
              <a:rPr sz="10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surgery.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Physical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therapists,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gastroenterologists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colorectal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surgeons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seen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depending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patient’s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  <a:p>
            <a:pPr marL="12700" marR="321310" algn="just">
              <a:lnSpc>
                <a:spcPct val="116700"/>
              </a:lnSpc>
              <a:spcBef>
                <a:spcPts val="9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population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ages,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projected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43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million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women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suffer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floor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disorder.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Women’s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Wellness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Clinic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is prepared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complex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needs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patients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compassionate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care,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expert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diagnosis,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specialized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ultimate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goal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help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women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regain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healthy,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higher quality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life.</a:t>
            </a:r>
            <a:endParaRPr sz="1000">
              <a:latin typeface="Arial"/>
              <a:cs typeface="Arial"/>
            </a:endParaRPr>
          </a:p>
          <a:p>
            <a:pPr marL="12700" marR="316865" algn="just">
              <a:lnSpc>
                <a:spcPct val="121600"/>
              </a:lnSpc>
              <a:spcBef>
                <a:spcPts val="73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specialists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imes New Roman"/>
                <a:cs typeface="Times New Roman"/>
              </a:rPr>
              <a:t>XXXXXX</a:t>
            </a:r>
            <a:r>
              <a:rPr sz="10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Women’s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Wellness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Clinic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patients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develop treatment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plans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woman’s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individual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lifestyle.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TREATMENTS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Female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urinary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incontinence/loss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of</a:t>
            </a:r>
            <a:r>
              <a:rPr sz="1000" b="1" spc="-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bladder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 control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Experts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clinic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strive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women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improve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bladder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control,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eliminate leakage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enjoy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normal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lifestyle.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biofeedback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physical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therapy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surgical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interventions,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options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depending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severity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incontinence.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Treatment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options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include: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8251848"/>
            <a:ext cx="1675764" cy="635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500"/>
              </a:spcBef>
              <a:buChar char="•"/>
              <a:tabLst>
                <a:tab pos="15113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floor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physical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therapy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Pessary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fitting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Peri-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urethral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bulking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agents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4800" y="8251848"/>
            <a:ext cx="1891664" cy="431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500"/>
              </a:spcBef>
              <a:buChar char="•"/>
              <a:tabLst>
                <a:tab pos="15113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Urethral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sling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surgery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00"/>
              </a:spcBef>
              <a:buChar char="•"/>
              <a:tabLst>
                <a:tab pos="15113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Posterior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tibial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nerve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stimulation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6200" y="8251848"/>
            <a:ext cx="1459230" cy="431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500"/>
              </a:spcBef>
              <a:buChar char="•"/>
              <a:tabLst>
                <a:tab pos="151130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Intravesical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botox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400"/>
              </a:spcBef>
              <a:buChar char="•"/>
              <a:tabLst>
                <a:tab pos="151130" algn="l"/>
              </a:tabLst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Sacral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neuromodulation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409951"/>
            <a:ext cx="7772400" cy="1290320"/>
            <a:chOff x="0" y="2409951"/>
            <a:chExt cx="7772400" cy="1290320"/>
          </a:xfrm>
        </p:grpSpPr>
        <p:sp>
          <p:nvSpPr>
            <p:cNvPr id="9" name="object 9"/>
            <p:cNvSpPr/>
            <p:nvPr/>
          </p:nvSpPr>
          <p:spPr>
            <a:xfrm>
              <a:off x="0" y="3642741"/>
              <a:ext cx="7772400" cy="57150"/>
            </a:xfrm>
            <a:custGeom>
              <a:avLst/>
              <a:gdLst/>
              <a:ahLst/>
              <a:cxnLst/>
              <a:rect l="l" t="t" r="r" b="b"/>
              <a:pathLst>
                <a:path w="7772400" h="57150">
                  <a:moveTo>
                    <a:pt x="77724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7772400" y="571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0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0883" y="2409951"/>
              <a:ext cx="2731770" cy="1028700"/>
            </a:xfrm>
            <a:custGeom>
              <a:avLst/>
              <a:gdLst/>
              <a:ahLst/>
              <a:cxnLst/>
              <a:rect l="l" t="t" r="r" b="b"/>
              <a:pathLst>
                <a:path w="2731770" h="1028700">
                  <a:moveTo>
                    <a:pt x="2731516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876300"/>
                  </a:lnTo>
                  <a:lnTo>
                    <a:pt x="2381" y="964406"/>
                  </a:lnTo>
                  <a:lnTo>
                    <a:pt x="19050" y="1009650"/>
                  </a:lnTo>
                  <a:lnTo>
                    <a:pt x="64293" y="1026318"/>
                  </a:lnTo>
                  <a:lnTo>
                    <a:pt x="152400" y="1028700"/>
                  </a:lnTo>
                  <a:lnTo>
                    <a:pt x="2731516" y="1028700"/>
                  </a:lnTo>
                  <a:lnTo>
                    <a:pt x="2731516" y="0"/>
                  </a:lnTo>
                  <a:close/>
                </a:path>
              </a:pathLst>
            </a:custGeom>
            <a:solidFill>
              <a:srgbClr val="C406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12092" y="2626944"/>
            <a:ext cx="902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Practice Address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Phone</a:t>
            </a: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numbers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1808" y="9434397"/>
            <a:ext cx="1086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r>
              <a:rPr sz="9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on back</a:t>
            </a:r>
            <a:r>
              <a:rPr sz="9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3676" y="9142069"/>
            <a:ext cx="981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Add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Logo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398" y="9060851"/>
            <a:ext cx="1345715" cy="621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9567"/>
            <a:ext cx="2628900" cy="285750"/>
          </a:xfrm>
          <a:custGeom>
            <a:avLst/>
            <a:gdLst/>
            <a:ahLst/>
            <a:cxnLst/>
            <a:rect l="l" t="t" r="r" b="b"/>
            <a:pathLst>
              <a:path w="2628900" h="285750">
                <a:moveTo>
                  <a:pt x="2501900" y="0"/>
                </a:moveTo>
                <a:lnTo>
                  <a:pt x="0" y="0"/>
                </a:lnTo>
                <a:lnTo>
                  <a:pt x="0" y="285750"/>
                </a:lnTo>
                <a:lnTo>
                  <a:pt x="2501900" y="285750"/>
                </a:lnTo>
                <a:lnTo>
                  <a:pt x="2575321" y="283765"/>
                </a:lnTo>
                <a:lnTo>
                  <a:pt x="2613025" y="269875"/>
                </a:lnTo>
                <a:lnTo>
                  <a:pt x="2626915" y="232171"/>
                </a:lnTo>
                <a:lnTo>
                  <a:pt x="2628900" y="158750"/>
                </a:lnTo>
                <a:lnTo>
                  <a:pt x="2628900" y="127000"/>
                </a:lnTo>
                <a:lnTo>
                  <a:pt x="2626915" y="53578"/>
                </a:lnTo>
                <a:lnTo>
                  <a:pt x="2613025" y="15875"/>
                </a:lnTo>
                <a:lnTo>
                  <a:pt x="2575321" y="1984"/>
                </a:lnTo>
                <a:lnTo>
                  <a:pt x="2501900" y="0"/>
                </a:lnTo>
                <a:close/>
              </a:path>
            </a:pathLst>
          </a:custGeom>
          <a:solidFill>
            <a:srgbClr val="C40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82776"/>
            <a:ext cx="679577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Pelvic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organ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prolapse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(the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dropping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down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of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female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pelvic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organs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including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bladder,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vagina,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rectum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due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3763"/>
                </a:solidFill>
                <a:latin typeface="Arial"/>
                <a:cs typeface="Arial"/>
              </a:rPr>
              <a:t>to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loss</a:t>
            </a:r>
            <a:r>
              <a:rPr sz="1000" b="1" spc="-40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of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vaginal</a:t>
            </a:r>
            <a:r>
              <a:rPr sz="1000" b="1" spc="-3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support)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women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reduce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discomfort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pressure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organ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prolapse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nonsurgical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lifestyle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changes,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doing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exercises,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and/or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removable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device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called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pessary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placed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the vagina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areas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prolapse.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Surgical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procedures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correct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different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types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pelvic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organ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prolapse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include: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563876"/>
            <a:ext cx="332486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3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Repair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bladder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(cystocele)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urethra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(urethrocele)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2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Removal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uterus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(hysterectomy)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2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Repair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rectum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(rectocele)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small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bowel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(enterocele)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500" y="1563876"/>
            <a:ext cx="290258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1130" indent="-138430">
              <a:lnSpc>
                <a:spcPct val="100000"/>
              </a:lnSpc>
              <a:spcBef>
                <a:spcPts val="3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Repair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vaginal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(vaginal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vault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suspension)</a:t>
            </a:r>
            <a:endParaRPr sz="10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200"/>
              </a:spcBef>
              <a:buChar char="•"/>
              <a:tabLst>
                <a:tab pos="151130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Closure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vagina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(vaginal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obliteration)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154426"/>
            <a:ext cx="6616700" cy="1441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Accidental</a:t>
            </a:r>
            <a:r>
              <a:rPr sz="1000" b="1" spc="-1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bowel</a:t>
            </a:r>
            <a:r>
              <a:rPr sz="1000" b="1" spc="-1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leakage</a:t>
            </a:r>
            <a:r>
              <a:rPr sz="1000" b="1" spc="-1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763"/>
                </a:solidFill>
                <a:latin typeface="Arial"/>
                <a:cs typeface="Arial"/>
              </a:rPr>
              <a:t>(fecal</a:t>
            </a:r>
            <a:r>
              <a:rPr sz="1000" b="1" spc="-15" dirty="0">
                <a:solidFill>
                  <a:srgbClr val="003763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3763"/>
                </a:solidFill>
                <a:latin typeface="Arial"/>
                <a:cs typeface="Arial"/>
              </a:rPr>
              <a:t>incontinence)</a:t>
            </a:r>
            <a:endParaRPr sz="1000">
              <a:latin typeface="Arial"/>
              <a:cs typeface="Arial"/>
            </a:endParaRPr>
          </a:p>
          <a:p>
            <a:pPr marL="12700" marR="167640">
              <a:lnSpc>
                <a:spcPct val="116700"/>
              </a:lnSpc>
              <a:spcBef>
                <a:spcPts val="45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Accidental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bowel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leakage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impaired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ability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stool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range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severity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mild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difficulty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severe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loss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control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liquid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formed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stools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daily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basis.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uncommon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condition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coexists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urinary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problems,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unfortunately,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due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embarrassment,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patients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seek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45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patients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medications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dietary changes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help.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floor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physical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therapy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biofeedback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 integral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treatment.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whose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symptoms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improve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first-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line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therapies,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innovative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approaches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nerve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stimulation,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bulking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injections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surgery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repair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muscle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disruption.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5767" y="7640078"/>
            <a:ext cx="4559935" cy="17748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00" spc="-85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spc="-15" dirty="0">
                <a:solidFill>
                  <a:srgbClr val="C4062E"/>
                </a:solidFill>
                <a:latin typeface="Times New Roman"/>
                <a:cs typeface="Times New Roman"/>
              </a:rPr>
              <a:t> </a:t>
            </a:r>
            <a:r>
              <a:rPr sz="1000" spc="-65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spc="-65" dirty="0">
                <a:solidFill>
                  <a:srgbClr val="C4062E"/>
                </a:solidFill>
                <a:latin typeface="Arial"/>
                <a:cs typeface="Arial"/>
              </a:rPr>
              <a:t>,</a:t>
            </a:r>
            <a:r>
              <a:rPr sz="1000" spc="2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C4062E"/>
                </a:solidFill>
                <a:latin typeface="Arial"/>
                <a:cs typeface="Arial"/>
              </a:rPr>
              <a:t>NP</a:t>
            </a:r>
            <a:endParaRPr sz="1000">
              <a:latin typeface="Arial"/>
              <a:cs typeface="Arial"/>
            </a:endParaRPr>
          </a:p>
          <a:p>
            <a:pPr marL="12700" marR="2262505">
              <a:lnSpc>
                <a:spcPct val="120500"/>
              </a:lnSpc>
              <a:spcBef>
                <a:spcPts val="20"/>
              </a:spcBef>
            </a:pPr>
            <a:r>
              <a:rPr sz="900" spc="-65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nurse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practitioner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specializing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gynecology.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graduated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Edgewood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completed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advanced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training through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Adult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Nurse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Practitioner program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imes New Roman"/>
                <a:cs typeface="Times New Roman"/>
              </a:rPr>
              <a:t>XXXXX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Nursing.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She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joined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imes New Roman"/>
                <a:cs typeface="Times New Roman"/>
              </a:rPr>
              <a:t>XXXXX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Women’s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Pelvic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Wellness team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2016.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9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5"/>
              </a:spcBef>
            </a:pP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To</a:t>
            </a:r>
            <a:r>
              <a:rPr sz="1000" i="1" spc="10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make</a:t>
            </a:r>
            <a:r>
              <a:rPr sz="1000" i="1" spc="11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an</a:t>
            </a:r>
            <a:r>
              <a:rPr sz="1000" i="1" spc="10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appointment,</a:t>
            </a:r>
            <a:r>
              <a:rPr sz="1000" i="1" spc="11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please</a:t>
            </a:r>
            <a:r>
              <a:rPr sz="1000" i="1" spc="10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call</a:t>
            </a:r>
            <a:r>
              <a:rPr sz="1000" i="1" spc="11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(</a:t>
            </a:r>
            <a:r>
              <a:rPr sz="1000" i="1" dirty="0">
                <a:solidFill>
                  <a:srgbClr val="C4062E"/>
                </a:solidFill>
                <a:latin typeface="Times New Roman"/>
                <a:cs typeface="Times New Roman"/>
              </a:rPr>
              <a:t>xxx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)</a:t>
            </a:r>
            <a:r>
              <a:rPr sz="1000" i="1" spc="10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Times New Roman"/>
                <a:cs typeface="Times New Roman"/>
              </a:rPr>
              <a:t>xxx-xxxx</a:t>
            </a:r>
            <a:r>
              <a:rPr sz="1000" i="1" spc="135" dirty="0">
                <a:solidFill>
                  <a:srgbClr val="C4062E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or</a:t>
            </a:r>
            <a:r>
              <a:rPr sz="1000" i="1" spc="10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toll-free</a:t>
            </a:r>
            <a:r>
              <a:rPr sz="1000" i="1" spc="11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(</a:t>
            </a:r>
            <a:r>
              <a:rPr sz="1000" i="1" dirty="0">
                <a:solidFill>
                  <a:srgbClr val="C4062E"/>
                </a:solidFill>
                <a:latin typeface="Helvetica Neue Light"/>
                <a:cs typeface="Helvetica Neue Light"/>
              </a:rPr>
              <a:t>xxx</a:t>
            </a:r>
            <a:r>
              <a:rPr sz="1000" i="1" dirty="0">
                <a:solidFill>
                  <a:srgbClr val="C4062E"/>
                </a:solidFill>
                <a:latin typeface="Arial"/>
                <a:cs typeface="Arial"/>
              </a:rPr>
              <a:t>)</a:t>
            </a:r>
            <a:r>
              <a:rPr sz="1000" i="1" spc="10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C4062E"/>
                </a:solidFill>
                <a:latin typeface="Times New Roman"/>
                <a:cs typeface="Times New Roman"/>
              </a:rPr>
              <a:t>xxx-</a:t>
            </a:r>
            <a:r>
              <a:rPr sz="1000" i="1" spc="-10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i="1" spc="-10" dirty="0">
                <a:solidFill>
                  <a:srgbClr val="C4062E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5900" y="9474200"/>
            <a:ext cx="2286000" cy="584200"/>
          </a:xfrm>
          <a:custGeom>
            <a:avLst/>
            <a:gdLst/>
            <a:ahLst/>
            <a:cxnLst/>
            <a:rect l="l" t="t" r="r" b="b"/>
            <a:pathLst>
              <a:path w="2286000" h="584200">
                <a:moveTo>
                  <a:pt x="2133600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84200"/>
                </a:lnTo>
                <a:lnTo>
                  <a:pt x="2286000" y="584200"/>
                </a:lnTo>
                <a:lnTo>
                  <a:pt x="2286000" y="152400"/>
                </a:lnTo>
                <a:lnTo>
                  <a:pt x="2283618" y="64293"/>
                </a:lnTo>
                <a:lnTo>
                  <a:pt x="2266950" y="19050"/>
                </a:lnTo>
                <a:lnTo>
                  <a:pt x="2221706" y="2381"/>
                </a:lnTo>
                <a:lnTo>
                  <a:pt x="2133600" y="0"/>
                </a:lnTo>
                <a:close/>
              </a:path>
            </a:pathLst>
          </a:custGeom>
          <a:solidFill>
            <a:srgbClr val="00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53880" y="9583826"/>
            <a:ext cx="1322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sz="1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website</a:t>
            </a:r>
            <a:r>
              <a:rPr sz="1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109" y="3933746"/>
            <a:ext cx="1291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PROVIDERS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900" y="7732776"/>
            <a:ext cx="876935" cy="1008380"/>
          </a:xfrm>
          <a:custGeom>
            <a:avLst/>
            <a:gdLst/>
            <a:ahLst/>
            <a:cxnLst/>
            <a:rect l="l" t="t" r="r" b="b"/>
            <a:pathLst>
              <a:path w="876935" h="1008379">
                <a:moveTo>
                  <a:pt x="876452" y="0"/>
                </a:moveTo>
                <a:lnTo>
                  <a:pt x="0" y="0"/>
                </a:lnTo>
                <a:lnTo>
                  <a:pt x="0" y="1008126"/>
                </a:lnTo>
                <a:lnTo>
                  <a:pt x="876452" y="1008126"/>
                </a:lnTo>
                <a:lnTo>
                  <a:pt x="8764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5767" y="4261697"/>
            <a:ext cx="2284095" cy="15303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spc="-85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spc="-5" dirty="0">
                <a:solidFill>
                  <a:srgbClr val="C4062E"/>
                </a:solidFill>
                <a:latin typeface="Times New Roman"/>
                <a:cs typeface="Times New Roman"/>
              </a:rPr>
              <a:t> </a:t>
            </a:r>
            <a:r>
              <a:rPr sz="1000" spc="-70" dirty="0">
                <a:solidFill>
                  <a:srgbClr val="C4062E"/>
                </a:solidFill>
                <a:latin typeface="Times New Roman"/>
                <a:cs typeface="Times New Roman"/>
              </a:rPr>
              <a:t>XXXXX</a:t>
            </a:r>
            <a:r>
              <a:rPr sz="1000" spc="-70" dirty="0">
                <a:solidFill>
                  <a:srgbClr val="C4062E"/>
                </a:solidFill>
                <a:latin typeface="Arial"/>
                <a:cs typeface="Arial"/>
              </a:rPr>
              <a:t>,</a:t>
            </a:r>
            <a:r>
              <a:rPr sz="1000" spc="3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C4062E"/>
                </a:solidFill>
                <a:latin typeface="Arial"/>
                <a:cs typeface="Arial"/>
              </a:rPr>
              <a:t>MD</a:t>
            </a:r>
            <a:endParaRPr sz="1000">
              <a:latin typeface="Arial"/>
              <a:cs typeface="Arial"/>
            </a:endParaRPr>
          </a:p>
          <a:p>
            <a:pPr marL="12700" marR="95885">
              <a:lnSpc>
                <a:spcPct val="121200"/>
              </a:lnSpc>
              <a:spcBef>
                <a:spcPts val="5"/>
              </a:spcBef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Director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Women’s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Pelvic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Wellness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program.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joined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Urology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2008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  <a:spcBef>
                <a:spcPts val="5"/>
              </a:spcBef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completing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fellowship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Reconstructive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</a:t>
            </a:r>
            <a:r>
              <a:rPr sz="900" spc="-2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Surgery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75" dirty="0">
                <a:solidFill>
                  <a:srgbClr val="231F20"/>
                </a:solidFill>
                <a:latin typeface="Times New Roman"/>
                <a:cs typeface="Times New Roman"/>
              </a:rPr>
              <a:t>XXXXXXX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Institute.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certified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Urology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</a:t>
            </a:r>
            <a:r>
              <a:rPr sz="900" spc="1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 Neue Light"/>
                <a:cs typeface="Helvetica Neue Light"/>
              </a:rPr>
              <a:t>and</a:t>
            </a:r>
            <a:endParaRPr sz="900">
              <a:latin typeface="Helvetica Neue Light"/>
              <a:cs typeface="Helvetica Neue Ligh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Reconstructive</a:t>
            </a:r>
            <a:r>
              <a:rPr sz="900" spc="2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</a:t>
            </a:r>
            <a:r>
              <a:rPr sz="900" spc="2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Surgery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5767" y="6026948"/>
            <a:ext cx="2250440" cy="12014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00" spc="-85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spc="-15" dirty="0">
                <a:solidFill>
                  <a:srgbClr val="C4062E"/>
                </a:solidFill>
                <a:latin typeface="Times New Roman"/>
                <a:cs typeface="Times New Roman"/>
              </a:rPr>
              <a:t> </a:t>
            </a:r>
            <a:r>
              <a:rPr sz="1000" spc="-70" dirty="0">
                <a:solidFill>
                  <a:srgbClr val="C4062E"/>
                </a:solidFill>
                <a:latin typeface="Times New Roman"/>
                <a:cs typeface="Times New Roman"/>
              </a:rPr>
              <a:t>XXXXXXX</a:t>
            </a:r>
            <a:r>
              <a:rPr sz="1000" spc="-70" dirty="0">
                <a:solidFill>
                  <a:srgbClr val="C4062E"/>
                </a:solidFill>
                <a:latin typeface="Arial"/>
                <a:cs typeface="Arial"/>
              </a:rPr>
              <a:t>,</a:t>
            </a:r>
            <a:r>
              <a:rPr sz="1000" spc="2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C4062E"/>
                </a:solidFill>
                <a:latin typeface="Arial"/>
                <a:cs typeface="Arial"/>
              </a:rPr>
              <a:t>MD,</a:t>
            </a:r>
            <a:r>
              <a:rPr sz="1000" spc="2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C4062E"/>
                </a:solidFill>
                <a:latin typeface="Arial"/>
                <a:cs typeface="Arial"/>
              </a:rPr>
              <a:t>MAS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9800"/>
              </a:lnSpc>
              <a:spcBef>
                <a:spcPts val="25"/>
              </a:spcBef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member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UW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Ob-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Gyn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Division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Gynecology,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specializing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 Reconstructive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</a:t>
            </a:r>
            <a:r>
              <a:rPr sz="9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Surgery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900" spc="1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She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completed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her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fellowship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 Reconstructive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Surgery</a:t>
            </a:r>
            <a:r>
              <a:rPr sz="9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XXXXXX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5634" y="4260356"/>
            <a:ext cx="2188210" cy="13665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00" spc="-45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spc="135" dirty="0">
                <a:solidFill>
                  <a:srgbClr val="C4062E"/>
                </a:solidFill>
                <a:latin typeface="Times New Roman"/>
                <a:cs typeface="Times New Roman"/>
              </a:rPr>
              <a:t> </a:t>
            </a:r>
            <a:r>
              <a:rPr sz="1000" spc="-70" dirty="0">
                <a:solidFill>
                  <a:srgbClr val="C4062E"/>
                </a:solidFill>
                <a:latin typeface="Times New Roman"/>
                <a:cs typeface="Times New Roman"/>
              </a:rPr>
              <a:t>XXXXX</a:t>
            </a:r>
            <a:r>
              <a:rPr sz="1000" spc="-70" dirty="0">
                <a:solidFill>
                  <a:srgbClr val="C4062E"/>
                </a:solidFill>
                <a:latin typeface="Arial"/>
                <a:cs typeface="Arial"/>
              </a:rPr>
              <a:t>,</a:t>
            </a:r>
            <a:r>
              <a:rPr sz="1000" spc="-10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C4062E"/>
                </a:solidFill>
                <a:latin typeface="Arial"/>
                <a:cs typeface="Arial"/>
              </a:rPr>
              <a:t>MD,</a:t>
            </a:r>
            <a:r>
              <a:rPr sz="1000" spc="-25" dirty="0">
                <a:solidFill>
                  <a:srgbClr val="C4062E"/>
                </a:solidFill>
                <a:latin typeface="Arial"/>
                <a:cs typeface="Arial"/>
              </a:rPr>
              <a:t> MS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9900"/>
              </a:lnSpc>
              <a:spcBef>
                <a:spcPts val="30"/>
              </a:spcBef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Chief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</a:t>
            </a:r>
            <a:r>
              <a:rPr sz="900" spc="-2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 Neue Light"/>
                <a:cs typeface="Helvetica Neue Light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Reconstructive</a:t>
            </a:r>
            <a:r>
              <a:rPr sz="900" spc="-2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</a:t>
            </a:r>
            <a:r>
              <a:rPr sz="900" spc="-2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Surgery</a:t>
            </a:r>
            <a:r>
              <a:rPr sz="900" spc="-2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Ob-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Gyn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Division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Gynecology.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certified 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Obstetrics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Gynecology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</a:t>
            </a:r>
            <a:r>
              <a:rPr sz="900" spc="3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and</a:t>
            </a:r>
            <a:r>
              <a:rPr sz="900" spc="3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Reconstructive</a:t>
            </a:r>
            <a:r>
              <a:rPr sz="900" spc="3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Surgery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completed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his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fellowship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XXXXXXXX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5634" y="6203342"/>
            <a:ext cx="2274570" cy="10356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00" spc="-85" dirty="0">
                <a:solidFill>
                  <a:srgbClr val="C4062E"/>
                </a:solidFill>
                <a:latin typeface="Times New Roman"/>
                <a:cs typeface="Times New Roman"/>
              </a:rPr>
              <a:t>XXXX</a:t>
            </a:r>
            <a:r>
              <a:rPr sz="1000" spc="-15" dirty="0">
                <a:solidFill>
                  <a:srgbClr val="C4062E"/>
                </a:solidFill>
                <a:latin typeface="Times New Roman"/>
                <a:cs typeface="Times New Roman"/>
              </a:rPr>
              <a:t> </a:t>
            </a:r>
            <a:r>
              <a:rPr sz="1000" spc="-70" dirty="0">
                <a:solidFill>
                  <a:srgbClr val="C4062E"/>
                </a:solidFill>
                <a:latin typeface="Times New Roman"/>
                <a:cs typeface="Times New Roman"/>
              </a:rPr>
              <a:t>XXXXXXXX</a:t>
            </a:r>
            <a:r>
              <a:rPr sz="1000" spc="-70" dirty="0">
                <a:solidFill>
                  <a:srgbClr val="C4062E"/>
                </a:solidFill>
                <a:latin typeface="Arial"/>
                <a:cs typeface="Arial"/>
              </a:rPr>
              <a:t>,</a:t>
            </a:r>
            <a:r>
              <a:rPr sz="1000" spc="15" dirty="0">
                <a:solidFill>
                  <a:srgbClr val="C4062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C4062E"/>
                </a:solidFill>
                <a:latin typeface="Arial"/>
                <a:cs typeface="Arial"/>
              </a:rPr>
              <a:t>MD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9600"/>
              </a:lnSpc>
              <a:spcBef>
                <a:spcPts val="25"/>
              </a:spcBef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board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certified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Obstetrics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and Gynecology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</a:t>
            </a:r>
            <a:r>
              <a:rPr sz="900" spc="1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 Neue Light"/>
                <a:cs typeface="Helvetica Neue Light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Reconstructive</a:t>
            </a:r>
            <a:r>
              <a:rPr sz="9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 Surgery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completed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her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fellowship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Urogynecology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Helvetica Neue Light"/>
                <a:cs typeface="Helvetica Neue Light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Helvetica Neue Light"/>
                <a:cs typeface="Helvetica Neue Light"/>
              </a:rPr>
              <a:t>Reconstructive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Pelvic</a:t>
            </a:r>
            <a:r>
              <a:rPr sz="9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Helvetica Neue Light"/>
                <a:cs typeface="Helvetica Neue Light"/>
              </a:rPr>
              <a:t>Surgery</a:t>
            </a:r>
            <a:r>
              <a:rPr sz="900" spc="-5" dirty="0">
                <a:solidFill>
                  <a:srgbClr val="231F20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XXXXX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387" y="6145338"/>
            <a:ext cx="876935" cy="1008380"/>
          </a:xfrm>
          <a:custGeom>
            <a:avLst/>
            <a:gdLst/>
            <a:ahLst/>
            <a:cxnLst/>
            <a:rect l="l" t="t" r="r" b="b"/>
            <a:pathLst>
              <a:path w="876935" h="1008379">
                <a:moveTo>
                  <a:pt x="876452" y="0"/>
                </a:moveTo>
                <a:lnTo>
                  <a:pt x="0" y="0"/>
                </a:lnTo>
                <a:lnTo>
                  <a:pt x="0" y="1008126"/>
                </a:lnTo>
                <a:lnTo>
                  <a:pt x="876452" y="1008126"/>
                </a:lnTo>
                <a:lnTo>
                  <a:pt x="8764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487" y="4344733"/>
            <a:ext cx="876935" cy="1008380"/>
          </a:xfrm>
          <a:custGeom>
            <a:avLst/>
            <a:gdLst/>
            <a:ahLst/>
            <a:cxnLst/>
            <a:rect l="l" t="t" r="r" b="b"/>
            <a:pathLst>
              <a:path w="876935" h="1008379">
                <a:moveTo>
                  <a:pt x="876452" y="0"/>
                </a:moveTo>
                <a:lnTo>
                  <a:pt x="0" y="0"/>
                </a:lnTo>
                <a:lnTo>
                  <a:pt x="0" y="1008126"/>
                </a:lnTo>
                <a:lnTo>
                  <a:pt x="876452" y="1008126"/>
                </a:lnTo>
                <a:lnTo>
                  <a:pt x="8764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5198" y="4339944"/>
            <a:ext cx="876935" cy="1008380"/>
          </a:xfrm>
          <a:custGeom>
            <a:avLst/>
            <a:gdLst/>
            <a:ahLst/>
            <a:cxnLst/>
            <a:rect l="l" t="t" r="r" b="b"/>
            <a:pathLst>
              <a:path w="876935" h="1008379">
                <a:moveTo>
                  <a:pt x="876452" y="0"/>
                </a:moveTo>
                <a:lnTo>
                  <a:pt x="0" y="0"/>
                </a:lnTo>
                <a:lnTo>
                  <a:pt x="0" y="1008126"/>
                </a:lnTo>
                <a:lnTo>
                  <a:pt x="876452" y="1008126"/>
                </a:lnTo>
                <a:lnTo>
                  <a:pt x="8764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9565" y="6102272"/>
            <a:ext cx="876935" cy="1008380"/>
          </a:xfrm>
          <a:custGeom>
            <a:avLst/>
            <a:gdLst/>
            <a:ahLst/>
            <a:cxnLst/>
            <a:rect l="l" t="t" r="r" b="b"/>
            <a:pathLst>
              <a:path w="876935" h="1008379">
                <a:moveTo>
                  <a:pt x="876452" y="0"/>
                </a:moveTo>
                <a:lnTo>
                  <a:pt x="0" y="0"/>
                </a:lnTo>
                <a:lnTo>
                  <a:pt x="0" y="1008126"/>
                </a:lnTo>
                <a:lnTo>
                  <a:pt x="876452" y="1008126"/>
                </a:lnTo>
                <a:lnTo>
                  <a:pt x="8764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847</Words>
  <Application>Microsoft Macintosh PowerPoint</Application>
  <PresentationFormat>Custom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 Neue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Stephanie Paxson</cp:lastModifiedBy>
  <cp:revision>1</cp:revision>
  <dcterms:created xsi:type="dcterms:W3CDTF">2026-05-28T15:50:45Z</dcterms:created>
  <dcterms:modified xsi:type="dcterms:W3CDTF">2026-05-28T15:51:48Z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2026-05-28T00:00:00Z</vt:filetime>
  </property>
  <property fmtid="{D5CDD505-2E9C-101B-9397-08002B2CF9AE}" pid="5" name="Producer">
    <vt:lpwstr>Adobe PDF Library 15.0</vt:lpwstr>
  </property>
</Properties>
</file>